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77" r:id="rId2"/>
    <p:sldId id="337" r:id="rId3"/>
    <p:sldId id="279" r:id="rId4"/>
    <p:sldId id="338" r:id="rId5"/>
    <p:sldId id="339" r:id="rId6"/>
    <p:sldId id="340" r:id="rId7"/>
    <p:sldId id="341" r:id="rId8"/>
    <p:sldId id="342" r:id="rId9"/>
    <p:sldId id="293" r:id="rId10"/>
    <p:sldId id="286" r:id="rId11"/>
    <p:sldId id="287" r:id="rId12"/>
    <p:sldId id="295" r:id="rId13"/>
    <p:sldId id="366" r:id="rId14"/>
    <p:sldId id="368" r:id="rId15"/>
    <p:sldId id="369" r:id="rId16"/>
    <p:sldId id="370" r:id="rId17"/>
    <p:sldId id="371" r:id="rId18"/>
    <p:sldId id="267" r:id="rId19"/>
    <p:sldId id="268" r:id="rId20"/>
    <p:sldId id="269" r:id="rId21"/>
    <p:sldId id="292" r:id="rId22"/>
    <p:sldId id="302" r:id="rId23"/>
    <p:sldId id="270" r:id="rId24"/>
    <p:sldId id="303" r:id="rId25"/>
    <p:sldId id="271" r:id="rId26"/>
    <p:sldId id="272" r:id="rId27"/>
    <p:sldId id="273" r:id="rId28"/>
    <p:sldId id="274" r:id="rId29"/>
    <p:sldId id="305" r:id="rId30"/>
    <p:sldId id="258" r:id="rId31"/>
    <p:sldId id="259" r:id="rId32"/>
    <p:sldId id="306" r:id="rId33"/>
    <p:sldId id="307" r:id="rId34"/>
    <p:sldId id="297" r:id="rId35"/>
    <p:sldId id="308" r:id="rId36"/>
    <p:sldId id="275" r:id="rId37"/>
    <p:sldId id="261" r:id="rId38"/>
    <p:sldId id="290" r:id="rId39"/>
    <p:sldId id="291" r:id="rId40"/>
    <p:sldId id="296" r:id="rId41"/>
    <p:sldId id="298" r:id="rId42"/>
    <p:sldId id="299" r:id="rId4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51282" autoAdjust="0"/>
  </p:normalViewPr>
  <p:slideViewPr>
    <p:cSldViewPr snapToGrid="0">
      <p:cViewPr>
        <p:scale>
          <a:sx n="48" d="100"/>
          <a:sy n="48" d="100"/>
        </p:scale>
        <p:origin x="6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B4F92-D4B9-4F25-A73E-4ACE0F0B2708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D0A8E-C184-44B9-B492-EB485C81D5D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452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Terminal system and transport system domestically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Railway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Slow mode of transport in relation to road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Low price on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Goods with a low commodity value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Long distances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Big volumes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Inflexible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environmental impact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83198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Green Cargo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Train operator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Owner: Swedish State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360 locomotives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5000 wagons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Wagon load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Carriage types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Tank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Open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"Luggage van“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System transport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Complete train 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Intermodal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6027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8E62E-A7B3-4505-8F6A-DA9F9BF302B0}" type="slidenum">
              <a:rPr lang="sv-SE" smtClean="0"/>
              <a:t>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01001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national plan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Expansion of capacity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Signal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ERTMS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Improved connections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Ports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Combi terminals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Double track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Four tracks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41D92-C3D1-4359-97DA-EA3228C77911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4154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freight transport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Government decision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Freight Transport Council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 of the strategy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 of the strategy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Efficient, high-capacity and sustainable freight transport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plan for the transport system 2018–2029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Swedish Transport Administration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freight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Priority area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 for freight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by 2% per year until 2040</a:t>
            </a: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FDED-8292-4D75-80E5-CFCC6EBCDEDC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2735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National freight transport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Competitive and sustainable freight transport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Transition to fossil-free transport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Innovation, competence and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National plan for the transport system 2018–2029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FDED-8292-4D75-80E5-CFCC6EBCDEDC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5625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Competitive and sustainable freight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Coordination and cooperation for increased </a:t>
            </a:r>
            <a:r>
              <a:rPr lang="en-GB" dirty="0" err="1"/>
              <a:t>intermodality</a:t>
            </a: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Industry organizations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Swedish Transport Administration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Transshipment costs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Location of combi terminals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Innovative solutions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Knowledge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 err="1"/>
              <a:t>Jernhusen</a:t>
            </a:r>
            <a:r>
              <a:rPr lang="en-GB" dirty="0"/>
              <a:t> and Green Cargo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Transport efficiency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Longer and heavier vehicles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Degree of filling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Open data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FDED-8292-4D75-80E5-CFCC6EBCDEDC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8524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Competitive and sustainable freight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Investments along freight 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Freight lines in the EU's Tent-T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Maintenance of the railway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grant is increased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port of Gothenburg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Improved port infrastructure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Arlanda Council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Hub airport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Airspace and infrastructure for connecting transport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FFDED-8292-4D75-80E5-CFCC6EBCDEDC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9922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Transport units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Unit that goods can be loaded into, </a:t>
            </a:r>
            <a:r>
              <a:rPr lang="en-GB" dirty="0" err="1"/>
              <a:t>e.g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Stool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Cardboard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Barrel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Feature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Keep the goods together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Be carrying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Protective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Load securing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Package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Collective name for all types of packages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So a package can be in any forms of container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6238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Pallets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EUR pallet 1.2m x 0.8m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Sea pallet 1.2m x 1m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European podium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Pool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Pallet change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Half pallet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weight of the pallet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About 25kg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maximum weight of the pallet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About 1200kg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8171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Goods on pallet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Plastering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Edge protection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48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Transport modes </a:t>
            </a:r>
            <a:r>
              <a:rPr lang="sv-SE" dirty="0" err="1"/>
              <a:t>environmental</a:t>
            </a:r>
            <a:r>
              <a:rPr lang="sv-SE" dirty="0"/>
              <a:t> </a:t>
            </a:r>
            <a:r>
              <a:rPr lang="sv-SE" dirty="0" err="1"/>
              <a:t>impact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41D92-C3D1-4359-97DA-EA3228C7791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3614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Stools with collars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Unpackaged goods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Benefits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Irregular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Protect the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Reduced handling work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0789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Number of parcels, weight and 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meaning of weight and volume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Planning the load in vehicles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Weight restriction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Volume limitation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Distribution of weight in vehicles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When the carrier has to price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Weight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Volume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Or both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goods owner's wishes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Weight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Volume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037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Goods facts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Type of package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E.g. cartons, pallets, boxes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Number of packages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How many?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weight of the goods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What does the goods weigh?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Estate volume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space for the goods in the cargo carrier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For example in a trailer or container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structure of the goods and packaging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Where should the goods be placed in the cargo carrier?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How should the goods be placed in the load carrier?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6565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Carrier weight and volume calculation units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Volume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Flat Loading Meter, FLM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Pallet Spaces, PPL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471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Heavy goods, its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volume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High weight in relation to volume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Calculated in kg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Actual weight, gross weight, the weight the scale registers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To take into consideration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Can the pallets be placed on top of each other?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pressure on the pallet at the bottom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Placement in the vehicle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 distribution in the vehicle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8318E-AF77-4DB5-9C10-A7F3EC9F1DF3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9095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6F5F-11D6-4607-B77A-E139D3ADE802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7876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Bulk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Large volume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Low weight, in relation to volume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Calculated in cubic meters (m3)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Length x width x height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Overloadable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goods can be loaded on top of other goods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4722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Flat loading meter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Goods that require floor space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goods cannot be loaded on top of other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Goods that cannot be stacked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Goods that do not have standard dimensions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cargo owner pays for the entire cargo space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Length meters of the flatbed with the full width and height of the cargo area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77387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30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53653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customer pays for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Floor area for the pallet 1.20 x 0.8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entire space from floor to ceiling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996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Wagon load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From door to door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Requires stitch marks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Several goods owners' wagons in the train set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System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 whole train 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 commodity owner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Boliden Aitikgruvan i Gällivare till Rönnskärsverken i Skelleftehamn. 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4053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customer pays for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Floor area for the pallet 1.20 x 0.8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entire space from floor to ceiling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0415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173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Degree of filling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Measures how efficiently the load carrier/vehicle is loaded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High degree of filling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Efficient loading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Combination of goods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Degree of filling in cargo carrier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carrier measures profitability/efficiency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Common denominator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Converts volume to weight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8159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shipping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cost that the goods owner must pay for the transport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carrier may charge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Really important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volumetric weight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Actual weight/physical weight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weight of the goods when placing the goods on the scale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Weight by volume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When volume is converted to weight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Shipping weight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weight for which the goods owner must pay shipping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Always the highest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weight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volume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8620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Volume</a:t>
            </a:r>
            <a:r>
              <a:rPr lang="sv-SE" dirty="0"/>
              <a:t> </a:t>
            </a:r>
            <a:r>
              <a:rPr lang="sv-SE" dirty="0" err="1"/>
              <a:t>Calculation</a:t>
            </a:r>
            <a:r>
              <a:rPr lang="sv-SE" dirty="0"/>
              <a:t> 		</a:t>
            </a:r>
            <a:r>
              <a:rPr lang="sv-SE" dirty="0" err="1"/>
              <a:t>Weight</a:t>
            </a:r>
            <a:r>
              <a:rPr lang="sv-SE" dirty="0"/>
              <a:t> by </a:t>
            </a:r>
            <a:r>
              <a:rPr lang="sv-SE" dirty="0" err="1"/>
              <a:t>volume</a:t>
            </a:r>
            <a:endParaRPr lang="sv-SE" dirty="0"/>
          </a:p>
          <a:p>
            <a:endParaRPr lang="sv-SE" dirty="0"/>
          </a:p>
          <a:p>
            <a:r>
              <a:rPr lang="sv-SE" dirty="0"/>
              <a:t>1 </a:t>
            </a:r>
            <a:r>
              <a:rPr lang="sv-SE" dirty="0" err="1"/>
              <a:t>Cubic</a:t>
            </a:r>
            <a:r>
              <a:rPr lang="sv-SE" dirty="0"/>
              <a:t> Meter, M3		280 kg</a:t>
            </a:r>
          </a:p>
          <a:p>
            <a:endParaRPr lang="sv-SE" dirty="0"/>
          </a:p>
          <a:p>
            <a:r>
              <a:rPr lang="sv-SE" dirty="0"/>
              <a:t>1 Flat </a:t>
            </a:r>
            <a:r>
              <a:rPr lang="sv-SE" dirty="0" err="1"/>
              <a:t>Loading</a:t>
            </a:r>
            <a:r>
              <a:rPr lang="sv-SE" dirty="0"/>
              <a:t> Meter, FLM		1950 kg</a:t>
            </a:r>
          </a:p>
          <a:p>
            <a:r>
              <a:rPr lang="sv-SE" dirty="0" err="1"/>
              <a:t>Length</a:t>
            </a:r>
            <a:r>
              <a:rPr lang="sv-SE" dirty="0"/>
              <a:t> x </a:t>
            </a:r>
            <a:r>
              <a:rPr lang="sv-SE" dirty="0" err="1"/>
              <a:t>Width</a:t>
            </a:r>
            <a:r>
              <a:rPr lang="sv-SE" dirty="0"/>
              <a:t> / Flat </a:t>
            </a:r>
            <a:r>
              <a:rPr lang="sv-SE" dirty="0" err="1"/>
              <a:t>Width</a:t>
            </a:r>
            <a:r>
              <a:rPr lang="sv-SE" dirty="0"/>
              <a:t> (2.4)</a:t>
            </a:r>
          </a:p>
          <a:p>
            <a:endParaRPr lang="sv-SE" dirty="0"/>
          </a:p>
          <a:p>
            <a:r>
              <a:rPr lang="sv-SE" dirty="0"/>
              <a:t>1 Pallet Place, PPL		780 kg</a:t>
            </a:r>
          </a:p>
          <a:p>
            <a:r>
              <a:rPr lang="sv-SE" dirty="0"/>
              <a:t>1.2m x 0.8 m / 2.4 = 0.4 FLM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67043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Weight or cubic meters</a:t>
            </a:r>
          </a:p>
          <a:p>
            <a:pPr marL="685800" lvl="1" indent="-228600">
              <a:buFont typeface="+mj-lt"/>
              <a:buAutoNum type="arabicParenR"/>
            </a:pPr>
            <a:r>
              <a:rPr lang="en-GB" dirty="0"/>
              <a:t>1 </a:t>
            </a:r>
            <a:r>
              <a:rPr lang="en-GB" dirty="0" err="1"/>
              <a:t>pll</a:t>
            </a:r>
            <a:r>
              <a:rPr lang="en-GB" dirty="0"/>
              <a:t> weight 150kg, volume 1m3</a:t>
            </a:r>
          </a:p>
          <a:p>
            <a:pPr marL="685800" lvl="1" indent="-228600">
              <a:buFont typeface="+mj-lt"/>
              <a:buAutoNum type="arabicParenR"/>
            </a:pPr>
            <a:r>
              <a:rPr lang="en-GB" dirty="0"/>
              <a:t>Volume weight 1m3 = 280kg</a:t>
            </a:r>
          </a:p>
          <a:p>
            <a:pPr marL="685800" lvl="1" indent="-228600">
              <a:buFont typeface="+mj-lt"/>
              <a:buAutoNum type="arabicParenR"/>
            </a:pPr>
            <a:r>
              <a:rPr lang="en-GB" dirty="0"/>
              <a:t>The highest weight of actual weight and volumetric weight</a:t>
            </a:r>
          </a:p>
          <a:p>
            <a:pPr marL="685800" lvl="1" indent="-228600">
              <a:buFont typeface="+mj-lt"/>
              <a:buAutoNum type="arabicParenR"/>
            </a:pPr>
            <a:r>
              <a:rPr lang="en-GB" dirty="0"/>
              <a:t>Shipping weight = 280kg</a:t>
            </a:r>
          </a:p>
          <a:p>
            <a:pPr marL="1143000" lvl="2" indent="-228600">
              <a:buFont typeface="+mj-lt"/>
              <a:buAutoNum type="arabicParenR"/>
            </a:pPr>
            <a:r>
              <a:rPr lang="en-GB" dirty="0"/>
              <a:t>The weight the customer must pay shipping for</a:t>
            </a:r>
          </a:p>
          <a:p>
            <a:pPr marL="0" indent="0">
              <a:buFont typeface="+mj-lt"/>
              <a:buNone/>
            </a:pP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/>
              <a:t>Weight or cubic meters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1 </a:t>
            </a:r>
            <a:r>
              <a:rPr lang="en-GB" dirty="0" err="1"/>
              <a:t>pll</a:t>
            </a:r>
            <a:r>
              <a:rPr lang="en-GB" dirty="0"/>
              <a:t> weight 500kg, volume 1m3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Volume weight 1 m3 = 280kg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The highest weight of actual weight and volume weight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The real weight 500kg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Shipping weight = 500kg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The weight the customer must pay shipping for</a:t>
            </a:r>
            <a:endParaRPr lang="sv-SE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/>
              <a:t>Weight or cubic meters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1 </a:t>
            </a:r>
            <a:r>
              <a:rPr lang="en-GB" dirty="0" err="1"/>
              <a:t>pll</a:t>
            </a:r>
            <a:r>
              <a:rPr lang="en-GB" dirty="0"/>
              <a:t> weight 175kg, volume 1.2m3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1.2m3 x 280kg = 336kg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Volume weight = 336kg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The highest weight of actual weight and volumetric weight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Shipping weight = 336kg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The weight the customer must pay shipping for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/>
              <a:t>Weight or cubic meters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3 </a:t>
            </a:r>
            <a:r>
              <a:rPr lang="en-GB" dirty="0" err="1"/>
              <a:t>plts</a:t>
            </a:r>
            <a:r>
              <a:rPr lang="en-GB" dirty="0"/>
              <a:t> weight 726kg, volume 1.8m3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1.8 m3 x 280 kg = 504 kg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Volume weight 504kg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The highest weight of actual weight and volume weight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The real weight 726kg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Shipping weight = 726kg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GB" dirty="0"/>
              <a:t>The weight the customer must pay shipping for</a:t>
            </a:r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89403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Formula for calculating flat meters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Estates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Length x Width / width of the flatbed 2.4m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5. Weight or flat meter etc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1 package with the dimensions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Length 1.3m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Width 0.9m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 500kg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1.3 x 0.9 / 2.4 = 0.488 </a:t>
            </a:r>
            <a:r>
              <a:rPr lang="en-GB" dirty="0" err="1"/>
              <a:t>flm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Volume weight = 0.488 x 1950 = 952kg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volumetric weight is higher than the actual weight of the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Shipping weight = 952kg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weight the customer must pay shipping 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02749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Podium place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Eur</a:t>
            </a:r>
            <a:r>
              <a:rPr lang="en-GB" dirty="0"/>
              <a:t> pallet dimensions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1.2m length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0.8mm wide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Starting point, the vehicle's number of pallet spaces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Example 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vehicle has 33 ppl.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Customer 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13 ppl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Customer 2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20 ppl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13 ppl + 20 ppl = 33 ppl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vehicle is full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9118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PPL and FLM are related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What does the vehicle's number of ppl in flatbed meters mean?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How many flatbeds is a </a:t>
            </a:r>
            <a:r>
              <a:rPr lang="en-GB" dirty="0" err="1"/>
              <a:t>eurpll</a:t>
            </a:r>
            <a:r>
              <a:rPr lang="en-GB" dirty="0"/>
              <a:t>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1.2m length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0.8m wide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formula for flat meters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Length x width / width of the flatbed, 2.4m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1.2 x 0.8 / 2.4 = 0.4 </a:t>
            </a:r>
            <a:r>
              <a:rPr lang="en-GB" dirty="0" err="1"/>
              <a:t>flm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Each ppl corresponds to 0.4 </a:t>
            </a:r>
            <a:r>
              <a:rPr lang="en-GB" dirty="0" err="1"/>
              <a:t>flm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7190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vehicle 13.6 m trailer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Customer 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13 ppl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How many flat meters?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13 x 0.4 = 5.2 </a:t>
            </a:r>
            <a:r>
              <a:rPr lang="en-GB" dirty="0" err="1"/>
              <a:t>flm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Customer 2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20 ppl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How many flat meters?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20 x 0.4 = 8 </a:t>
            </a:r>
            <a:r>
              <a:rPr lang="en-GB" dirty="0" err="1"/>
              <a:t>flm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5.2 </a:t>
            </a:r>
            <a:r>
              <a:rPr lang="en-GB" dirty="0" err="1"/>
              <a:t>flm</a:t>
            </a:r>
            <a:r>
              <a:rPr lang="en-GB" dirty="0"/>
              <a:t> + 8 </a:t>
            </a:r>
            <a:r>
              <a:rPr lang="en-GB" dirty="0" err="1"/>
              <a:t>flm</a:t>
            </a:r>
            <a:r>
              <a:rPr lang="en-GB" dirty="0"/>
              <a:t> = 13.2 </a:t>
            </a:r>
            <a:r>
              <a:rPr lang="en-GB" dirty="0" err="1"/>
              <a:t>flm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D0A8E-C184-44B9-B492-EB485C81D5D8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112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Multimodal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transport unit changes the type of transport - Pallet, cardboard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Eg</a:t>
            </a:r>
            <a:r>
              <a:rPr lang="en-GB" dirty="0"/>
              <a:t> from container to trailer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Intermodal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load carrier changes the mode of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Rail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Combi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Ports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Sea container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Trailers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7597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2673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Combi traffic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Port of Gothenburg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70% of unloaded containers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Further by train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70 departures per day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Malmö – Stockholm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Daily departure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Gothenburg – Stockholm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4 departures per day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41D92-C3D1-4359-97DA-EA3228C77911}" type="slidenum">
              <a:rPr lang="sv-SE" smtClean="0"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8216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Combined</a:t>
            </a:r>
            <a:r>
              <a:rPr lang="sv-SE" dirty="0"/>
              <a:t> terminal - </a:t>
            </a:r>
            <a:r>
              <a:rPr lang="sv-SE" dirty="0" err="1"/>
              <a:t>Torrhamn</a:t>
            </a:r>
            <a:r>
              <a:rPr lang="sv-SE" dirty="0"/>
              <a:t> – </a:t>
            </a:r>
            <a:r>
              <a:rPr lang="sv-SE" dirty="0" err="1"/>
              <a:t>Dryport</a:t>
            </a:r>
            <a:r>
              <a:rPr lang="sv-SE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Inland 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Train</a:t>
            </a:r>
            <a:r>
              <a:rPr lang="sv-SE" dirty="0"/>
              <a:t> </a:t>
            </a:r>
            <a:r>
              <a:rPr lang="sv-SE" dirty="0" err="1"/>
              <a:t>Shuttles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Customs</a:t>
            </a:r>
            <a:r>
              <a:rPr lang="sv-SE" dirty="0"/>
              <a:t> handling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Container Depot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sv-SE" dirty="0" err="1"/>
              <a:t>Benefits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Less </a:t>
            </a:r>
            <a:r>
              <a:rPr lang="sv-SE" dirty="0" err="1"/>
              <a:t>congestion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Economies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scale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saving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Environmental</a:t>
            </a:r>
            <a:r>
              <a:rPr lang="sv-SE" dirty="0"/>
              <a:t> </a:t>
            </a:r>
            <a:r>
              <a:rPr lang="sv-SE" dirty="0" err="1"/>
              <a:t>effect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2F90B-53F1-4F93-8E49-4E1585F78517}" type="slidenum">
              <a:rPr lang="sv-SE" smtClean="0"/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776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Harbor </a:t>
            </a:r>
            <a:r>
              <a:rPr lang="sv-SE" dirty="0" err="1"/>
              <a:t>line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Railport</a:t>
            </a:r>
            <a:r>
              <a:rPr lang="sv-SE" dirty="0"/>
              <a:t> Scandinavia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69F81-36B9-4EEF-AE2F-2ED103D28DD1}" type="slidenum">
              <a:rPr lang="sv-SE" smtClean="0"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44615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Train</a:t>
            </a:r>
            <a:r>
              <a:rPr lang="sv-SE" dirty="0"/>
              <a:t> </a:t>
            </a:r>
            <a:r>
              <a:rPr lang="sv-SE" dirty="0" err="1"/>
              <a:t>shuttle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From the Port </a:t>
            </a:r>
            <a:r>
              <a:rPr lang="sv-SE" dirty="0" err="1"/>
              <a:t>of</a:t>
            </a:r>
            <a:r>
              <a:rPr lang="sv-SE" dirty="0"/>
              <a:t> Gothenburg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 err="1"/>
              <a:t>Railport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Scandinavia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8 </a:t>
            </a:r>
            <a:r>
              <a:rPr lang="sv-SE" dirty="0" err="1"/>
              <a:t>train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sv-SE" dirty="0" err="1"/>
              <a:t>Greencargo</a:t>
            </a:r>
            <a:endParaRPr lang="sv-SE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sv-SE" dirty="0"/>
              <a:t>Real </a:t>
            </a:r>
            <a:r>
              <a:rPr lang="sv-SE" dirty="0" err="1"/>
              <a:t>Rail</a:t>
            </a:r>
            <a:r>
              <a:rPr lang="sv-SE" dirty="0"/>
              <a:t>, </a:t>
            </a:r>
            <a:r>
              <a:rPr lang="sv-SE" dirty="0" err="1"/>
              <a:t>Vänerexpressen</a:t>
            </a:r>
            <a:r>
              <a:rPr lang="sv-SE" dirty="0"/>
              <a:t>, GDL, SCT, Schenker, CFL, </a:t>
            </a:r>
            <a:r>
              <a:rPr lang="sv-SE" dirty="0" err="1"/>
              <a:t>Ancotrans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8E62E-A7B3-4505-8F6A-DA9F9BF302B0}" type="slidenum">
              <a:rPr lang="sv-SE" smtClean="0"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0422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725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91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702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729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863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557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03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330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36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283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187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DD810-4B07-436A-BC6C-B92089EBFD32}" type="datetimeFigureOut">
              <a:rPr lang="sv-SE" smtClean="0"/>
              <a:t>2023-12-05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6D0C-83DF-412E-9F22-A0DA4B4485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821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29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En bild som visar gräs, träd, utomhus, tåg&#10;&#10;Beskrivning genererad med mycket hög exakth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2" r="27500" b="1"/>
          <a:stretch/>
        </p:blipFill>
        <p:spPr bwMode="auto">
          <a:xfrm>
            <a:off x="6338316" y="1904281"/>
            <a:ext cx="507407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2000" dirty="0"/>
              <a:t>Järnväg</a:t>
            </a:r>
          </a:p>
          <a:p>
            <a:pPr lvl="1"/>
            <a:r>
              <a:rPr lang="sv-SE" sz="2000" dirty="0"/>
              <a:t>Långsamt transportslag i förhållande till vägtransporter</a:t>
            </a:r>
          </a:p>
          <a:p>
            <a:pPr lvl="1"/>
            <a:r>
              <a:rPr lang="sv-SE" sz="2000" dirty="0"/>
              <a:t>Lågt pris på transporten</a:t>
            </a:r>
          </a:p>
          <a:p>
            <a:pPr lvl="1"/>
            <a:r>
              <a:rPr lang="sv-SE" sz="2000" dirty="0"/>
              <a:t>Varor med lågt varuvärde</a:t>
            </a:r>
          </a:p>
          <a:p>
            <a:pPr lvl="1"/>
            <a:r>
              <a:rPr lang="sv-SE" sz="2000" dirty="0"/>
              <a:t>Långa avstånd</a:t>
            </a:r>
          </a:p>
          <a:p>
            <a:pPr lvl="1"/>
            <a:r>
              <a:rPr lang="sv-SE" sz="2000" dirty="0"/>
              <a:t>Stora volymer</a:t>
            </a:r>
          </a:p>
          <a:p>
            <a:pPr lvl="1"/>
            <a:r>
              <a:rPr lang="sv-SE" sz="2000" dirty="0" err="1"/>
              <a:t>Oflexibelt</a:t>
            </a:r>
            <a:endParaRPr lang="sv-SE" sz="2000" dirty="0"/>
          </a:p>
          <a:p>
            <a:pPr lvl="1"/>
            <a:r>
              <a:rPr lang="sv-SE" sz="2000" dirty="0"/>
              <a:t>Liten miljöpåverkan</a:t>
            </a:r>
          </a:p>
          <a:p>
            <a:pPr lvl="1"/>
            <a:endParaRPr lang="sv-SE" sz="2000" dirty="0"/>
          </a:p>
          <a:p>
            <a:pPr lvl="1"/>
            <a:endParaRPr lang="sv-SE" sz="2000" dirty="0"/>
          </a:p>
          <a:p>
            <a:pPr lvl="1"/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227633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DBF068-2892-4160-9A9D-60D043CC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3D30373-6473-4DDC-B8B6-6635F1EF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Green Cargo</a:t>
            </a:r>
          </a:p>
          <a:p>
            <a:pPr lvl="1"/>
            <a:r>
              <a:rPr lang="sv-SE" dirty="0"/>
              <a:t>Tågoperatör</a:t>
            </a:r>
          </a:p>
          <a:p>
            <a:pPr lvl="1"/>
            <a:r>
              <a:rPr lang="sv-SE" dirty="0"/>
              <a:t>Ägare: Svenska Staten</a:t>
            </a:r>
          </a:p>
          <a:p>
            <a:pPr lvl="2"/>
            <a:r>
              <a:rPr lang="sv-SE" dirty="0"/>
              <a:t>360 lok</a:t>
            </a:r>
          </a:p>
          <a:p>
            <a:pPr lvl="2"/>
            <a:r>
              <a:rPr lang="sv-SE" dirty="0"/>
              <a:t>5000 vagnar</a:t>
            </a:r>
          </a:p>
          <a:p>
            <a:pPr lvl="1"/>
            <a:r>
              <a:rPr lang="sv-SE" dirty="0"/>
              <a:t>Vagnslast</a:t>
            </a:r>
          </a:p>
          <a:p>
            <a:pPr lvl="1"/>
            <a:r>
              <a:rPr lang="sv-SE" dirty="0"/>
              <a:t>Vagnstyper</a:t>
            </a:r>
          </a:p>
          <a:p>
            <a:pPr lvl="2"/>
            <a:r>
              <a:rPr lang="sv-SE" dirty="0"/>
              <a:t>Tank</a:t>
            </a:r>
          </a:p>
          <a:p>
            <a:pPr lvl="2"/>
            <a:r>
              <a:rPr lang="sv-SE" dirty="0"/>
              <a:t>Öppen</a:t>
            </a:r>
          </a:p>
          <a:p>
            <a:pPr lvl="2"/>
            <a:r>
              <a:rPr lang="sv-SE" dirty="0"/>
              <a:t>”Godsfinka”</a:t>
            </a:r>
          </a:p>
          <a:p>
            <a:pPr lvl="1"/>
            <a:r>
              <a:rPr lang="sv-SE" dirty="0"/>
              <a:t>Systemtransporter</a:t>
            </a:r>
          </a:p>
          <a:p>
            <a:pPr lvl="2"/>
            <a:r>
              <a:rPr lang="sv-SE" dirty="0"/>
              <a:t>Helt tågset</a:t>
            </a:r>
          </a:p>
          <a:p>
            <a:pPr lvl="1"/>
            <a:r>
              <a:rPr lang="sv-SE" dirty="0"/>
              <a:t>Intermodala transporter</a:t>
            </a:r>
          </a:p>
          <a:p>
            <a:pPr lvl="2"/>
            <a:endParaRPr lang="sv-SE" dirty="0"/>
          </a:p>
          <a:p>
            <a:pPr lvl="1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8E6B154-6B87-4814-9975-CE95776E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818" y="2500314"/>
            <a:ext cx="6569319" cy="30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0428C538-C626-41D9-A580-6CBDABB2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609109"/>
            <a:ext cx="4854881" cy="1383814"/>
          </a:xfrm>
          <a:prstGeom prst="rect">
            <a:avLst/>
          </a:prstGeom>
        </p:spPr>
      </p:pic>
      <p:pic>
        <p:nvPicPr>
          <p:cNvPr id="11" name="Platshållare för innehåll 10">
            <a:extLst>
              <a:ext uri="{FF2B5EF4-FFF2-40B4-BE49-F238E27FC236}">
                <a16:creationId xmlns:a16="http://schemas.microsoft.com/office/drawing/2014/main" id="{9DE641F1-4871-49F7-A0AB-D1E98DBE306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1781908" y="2606310"/>
            <a:ext cx="3352800" cy="3684587"/>
          </a:xfrm>
          <a:prstGeom prst="rect">
            <a:avLst/>
          </a:prstGeom>
        </p:spPr>
      </p:pic>
      <p:pic>
        <p:nvPicPr>
          <p:cNvPr id="12" name="Platshållare för innehåll 11">
            <a:extLst>
              <a:ext uri="{FF2B5EF4-FFF2-40B4-BE49-F238E27FC236}">
                <a16:creationId xmlns:a16="http://schemas.microsoft.com/office/drawing/2014/main" id="{8BBBD34D-50A4-4887-9A1B-3689D3814B9E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5"/>
          <a:stretch>
            <a:fillRect/>
          </a:stretch>
        </p:blipFill>
        <p:spPr>
          <a:xfrm>
            <a:off x="6581409" y="330200"/>
            <a:ext cx="5024437" cy="6527800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098D0274-2FD8-42C6-A356-089482471267}"/>
              </a:ext>
            </a:extLst>
          </p:cNvPr>
          <p:cNvSpPr txBox="1"/>
          <p:nvPr/>
        </p:nvSpPr>
        <p:spPr>
          <a:xfrm>
            <a:off x="6376737" y="1191126"/>
            <a:ext cx="2201779" cy="8017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1456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Nationella planen</a:t>
            </a:r>
          </a:p>
          <a:p>
            <a:pPr lvl="1"/>
            <a:r>
              <a:rPr lang="sv-SE" dirty="0"/>
              <a:t>Utbyggnad av kapacitet</a:t>
            </a:r>
          </a:p>
          <a:p>
            <a:pPr lvl="1"/>
            <a:r>
              <a:rPr lang="sv-SE" dirty="0"/>
              <a:t>Signalsystem</a:t>
            </a:r>
          </a:p>
          <a:p>
            <a:pPr lvl="2"/>
            <a:r>
              <a:rPr lang="sv-SE" dirty="0"/>
              <a:t>ERTMS</a:t>
            </a:r>
          </a:p>
          <a:p>
            <a:pPr lvl="1"/>
            <a:r>
              <a:rPr lang="sv-SE" dirty="0"/>
              <a:t>Förbättrade anslutningar</a:t>
            </a:r>
          </a:p>
          <a:p>
            <a:pPr lvl="2"/>
            <a:r>
              <a:rPr lang="sv-SE" dirty="0"/>
              <a:t>Hamnar</a:t>
            </a:r>
          </a:p>
          <a:p>
            <a:pPr lvl="2"/>
            <a:r>
              <a:rPr lang="sv-SE" dirty="0"/>
              <a:t>Kombiterminaler</a:t>
            </a:r>
          </a:p>
          <a:p>
            <a:pPr lvl="1"/>
            <a:r>
              <a:rPr lang="sv-SE" dirty="0"/>
              <a:t>Dubbelspår</a:t>
            </a:r>
          </a:p>
          <a:p>
            <a:pPr lvl="1"/>
            <a:r>
              <a:rPr lang="sv-SE" dirty="0"/>
              <a:t>Fyr spår</a:t>
            </a:r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49" y="1438423"/>
            <a:ext cx="3628333" cy="51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69C27009-944B-4F78-88C0-10CE15AEF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2" t="-560" r="23863" b="560"/>
          <a:stretch/>
        </p:blipFill>
        <p:spPr>
          <a:xfrm>
            <a:off x="6290553" y="2311332"/>
            <a:ext cx="5667574" cy="3379923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BF0E5F8A-0107-46A5-9CDB-3E65FE82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Nationell godstransportstrategi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1FE022D5-A156-47F7-B54B-D14C0FC02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91191" cy="4548671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Regeringsbeslut 2018</a:t>
            </a:r>
          </a:p>
          <a:p>
            <a:r>
              <a:rPr lang="sv-SE" dirty="0"/>
              <a:t>Nationella godstransportrådet</a:t>
            </a:r>
          </a:p>
          <a:p>
            <a:pPr lvl="1"/>
            <a:r>
              <a:rPr lang="sv-SE" dirty="0"/>
              <a:t>Genomförandet av strategin</a:t>
            </a:r>
          </a:p>
          <a:p>
            <a:r>
              <a:rPr lang="sv-SE" dirty="0"/>
              <a:t>Strategins syfte</a:t>
            </a:r>
          </a:p>
          <a:p>
            <a:pPr lvl="1"/>
            <a:r>
              <a:rPr lang="sv-SE" dirty="0"/>
              <a:t>Effektiva, kapacitetsstarka och hållbara godstransporter</a:t>
            </a:r>
          </a:p>
          <a:p>
            <a:r>
              <a:rPr lang="sv-SE" dirty="0"/>
              <a:t>Nationell plan för transportsystemet 2018–2029</a:t>
            </a:r>
          </a:p>
          <a:p>
            <a:pPr lvl="1"/>
            <a:r>
              <a:rPr lang="sv-SE" dirty="0"/>
              <a:t>Trafikverket</a:t>
            </a:r>
          </a:p>
          <a:p>
            <a:pPr lvl="1"/>
            <a:r>
              <a:rPr lang="sv-SE" dirty="0"/>
              <a:t>Näringslivets godstransporter </a:t>
            </a:r>
          </a:p>
          <a:p>
            <a:pPr lvl="1"/>
            <a:r>
              <a:rPr lang="sv-SE" dirty="0"/>
              <a:t>Prioriterat område</a:t>
            </a:r>
          </a:p>
          <a:p>
            <a:r>
              <a:rPr lang="sv-SE" dirty="0"/>
              <a:t>Efterfrågan av godstransporter</a:t>
            </a:r>
          </a:p>
          <a:p>
            <a:pPr lvl="1"/>
            <a:r>
              <a:rPr lang="sv-SE" dirty="0"/>
              <a:t>Ökning med 2% per år tom 2040</a:t>
            </a:r>
          </a:p>
        </p:txBody>
      </p:sp>
    </p:spTree>
    <p:extLst>
      <p:ext uri="{BB962C8B-B14F-4D97-AF65-F5344CB8AC3E}">
        <p14:creationId xmlns:p14="http://schemas.microsoft.com/office/powerpoint/2010/main" val="349356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9393B6D-6260-48EE-B378-B44364B29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/>
              <a:t>Konkurrenskraftiga och hållbara godstransporter</a:t>
            </a:r>
          </a:p>
          <a:p>
            <a:r>
              <a:rPr lang="sv-SE" dirty="0"/>
              <a:t>Omställning till fossilfria transporter</a:t>
            </a:r>
          </a:p>
          <a:p>
            <a:r>
              <a:rPr lang="sv-SE" dirty="0"/>
              <a:t>Innovation, kompetens och kunskap</a:t>
            </a:r>
          </a:p>
          <a:p>
            <a:r>
              <a:rPr lang="sv-SE" dirty="0"/>
              <a:t>Nationell plan för transportsystemet 2018–2029</a:t>
            </a:r>
          </a:p>
          <a:p>
            <a:pPr lvl="1"/>
            <a:endParaRPr lang="sv-SE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AA9776BF-2866-43FE-85EB-3271B16E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Nationell godstransportstrategi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3134FD1-757B-41B5-A10E-716A0E1F8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77" y="4397148"/>
            <a:ext cx="3973286" cy="22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0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10F1366-DF8D-4EFE-83AE-D6566CF9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Konkurrenskraftiga och hållbara godstransporter</a:t>
            </a:r>
          </a:p>
          <a:p>
            <a:pPr lvl="1"/>
            <a:r>
              <a:rPr lang="sv-SE" dirty="0"/>
              <a:t>Samordning och samarbete för ökad intermodalitet</a:t>
            </a:r>
          </a:p>
          <a:p>
            <a:pPr lvl="2"/>
            <a:r>
              <a:rPr lang="sv-SE" sz="2400" dirty="0"/>
              <a:t>Branschorganisationer</a:t>
            </a:r>
          </a:p>
          <a:p>
            <a:pPr lvl="2"/>
            <a:r>
              <a:rPr lang="sv-SE" sz="2400" dirty="0"/>
              <a:t>Trafikverket</a:t>
            </a:r>
          </a:p>
          <a:p>
            <a:pPr lvl="3"/>
            <a:r>
              <a:rPr lang="sv-SE" sz="2400" dirty="0"/>
              <a:t>Omlastningskostnader</a:t>
            </a:r>
          </a:p>
          <a:p>
            <a:pPr lvl="3"/>
            <a:r>
              <a:rPr lang="sv-SE" sz="2400" dirty="0"/>
              <a:t>Lokalisering av kombiterminaler</a:t>
            </a:r>
          </a:p>
          <a:p>
            <a:pPr lvl="3"/>
            <a:r>
              <a:rPr lang="sv-SE" sz="2400" dirty="0"/>
              <a:t>Innovativa lösningar</a:t>
            </a:r>
          </a:p>
          <a:p>
            <a:pPr lvl="3"/>
            <a:r>
              <a:rPr lang="sv-SE" sz="2400" dirty="0"/>
              <a:t>Kunskap</a:t>
            </a:r>
          </a:p>
          <a:p>
            <a:pPr lvl="2"/>
            <a:r>
              <a:rPr lang="sv-SE" sz="2400" dirty="0"/>
              <a:t>Jernhusen och Green </a:t>
            </a:r>
            <a:r>
              <a:rPr lang="sv-SE" sz="2400" dirty="0" err="1"/>
              <a:t>Cargo</a:t>
            </a:r>
            <a:endParaRPr lang="sv-SE" sz="2400" dirty="0"/>
          </a:p>
          <a:p>
            <a:pPr lvl="1"/>
            <a:r>
              <a:rPr lang="sv-SE" sz="2800" dirty="0"/>
              <a:t>Transporteffektivitet</a:t>
            </a:r>
          </a:p>
          <a:p>
            <a:pPr lvl="2"/>
            <a:r>
              <a:rPr lang="sv-SE" sz="2600" dirty="0"/>
              <a:t>Längre och tyngre fordon</a:t>
            </a:r>
          </a:p>
          <a:p>
            <a:pPr lvl="1"/>
            <a:r>
              <a:rPr lang="sv-SE" sz="2800" dirty="0"/>
              <a:t>Fyllnadsgrad</a:t>
            </a:r>
          </a:p>
          <a:p>
            <a:pPr lvl="2"/>
            <a:r>
              <a:rPr lang="sv-SE" sz="2600" dirty="0"/>
              <a:t>Öppendata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C262E723-AB41-4980-B055-36D011AD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Nationell godstransportstrategi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1A10FBD-0A5A-4D52-8D38-7F8F3BF3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2952592"/>
            <a:ext cx="4845367" cy="32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10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9D7D0CD-AEB0-4D5B-96C8-F68953AE8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Konkurrenskraftiga och hållbara godstransporter</a:t>
            </a:r>
          </a:p>
          <a:p>
            <a:pPr lvl="1"/>
            <a:r>
              <a:rPr lang="sv-SE" dirty="0"/>
              <a:t>Investeringar längs godsstråk</a:t>
            </a:r>
          </a:p>
          <a:p>
            <a:pPr lvl="1"/>
            <a:r>
              <a:rPr lang="sv-SE" dirty="0"/>
              <a:t>Godsstråk i EU:s Tent-T nätverk</a:t>
            </a:r>
          </a:p>
          <a:p>
            <a:pPr lvl="1"/>
            <a:r>
              <a:rPr lang="sv-SE" dirty="0"/>
              <a:t>Underhåll av järnvägen</a:t>
            </a:r>
          </a:p>
          <a:p>
            <a:pPr lvl="2"/>
            <a:r>
              <a:rPr lang="sv-SE" sz="2400" dirty="0"/>
              <a:t>Anslaget höjs</a:t>
            </a:r>
          </a:p>
          <a:p>
            <a:pPr lvl="1"/>
            <a:r>
              <a:rPr lang="sv-SE" dirty="0"/>
              <a:t>Göteborgs hamn</a:t>
            </a:r>
          </a:p>
          <a:p>
            <a:pPr lvl="2"/>
            <a:r>
              <a:rPr lang="sv-SE" sz="2400" dirty="0"/>
              <a:t>Förbättrad hamninfrastruktur</a:t>
            </a:r>
          </a:p>
          <a:p>
            <a:pPr lvl="1"/>
            <a:r>
              <a:rPr lang="sv-SE" dirty="0"/>
              <a:t>Arlandarådet</a:t>
            </a:r>
          </a:p>
          <a:p>
            <a:pPr lvl="2"/>
            <a:r>
              <a:rPr lang="sv-SE" sz="2400" dirty="0"/>
              <a:t>Navflygplats</a:t>
            </a:r>
          </a:p>
          <a:p>
            <a:pPr lvl="2"/>
            <a:r>
              <a:rPr lang="sv-SE" sz="2400" dirty="0"/>
              <a:t>Luftrum och infrastruktur för anslutande transporter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F07AEBD-31DD-437F-8A19-21304099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567" y="221794"/>
            <a:ext cx="2562496" cy="6636206"/>
          </a:xfrm>
          <a:prstGeom prst="rect">
            <a:avLst/>
          </a:prstGeom>
        </p:spPr>
      </p:pic>
      <p:sp>
        <p:nvSpPr>
          <p:cNvPr id="5" name="Rubrik 3">
            <a:extLst>
              <a:ext uri="{FF2B5EF4-FFF2-40B4-BE49-F238E27FC236}">
                <a16:creationId xmlns:a16="http://schemas.microsoft.com/office/drawing/2014/main" id="{1CFA16D5-9090-4CD9-A060-BA84B17E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Nationell godstransportstrategi</a:t>
            </a:r>
          </a:p>
        </p:txBody>
      </p:sp>
    </p:spTree>
    <p:extLst>
      <p:ext uri="{BB962C8B-B14F-4D97-AF65-F5344CB8AC3E}">
        <p14:creationId xmlns:p14="http://schemas.microsoft.com/office/powerpoint/2010/main" val="350274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097146E-B1DE-5163-8ACE-1C5D8E85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22"/>
            <a:ext cx="10515600" cy="2331875"/>
          </a:xfrm>
        </p:spPr>
        <p:txBody>
          <a:bodyPr>
            <a:normAutofit/>
          </a:bodyPr>
          <a:lstStyle/>
          <a:p>
            <a:pPr algn="ctr"/>
            <a:r>
              <a:rPr lang="sv-SE" sz="5400" b="1" dirty="0"/>
              <a:t>GENOMGÅNG ÖVNING RUTTPLANERING </a:t>
            </a:r>
          </a:p>
        </p:txBody>
      </p:sp>
    </p:spTree>
    <p:extLst>
      <p:ext uri="{BB962C8B-B14F-4D97-AF65-F5344CB8AC3E}">
        <p14:creationId xmlns:p14="http://schemas.microsoft.com/office/powerpoint/2010/main" val="71936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Transportenheter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v-SE" dirty="0"/>
              <a:t>Enhet som varor kan lastas i tex</a:t>
            </a:r>
          </a:p>
          <a:p>
            <a:r>
              <a:rPr lang="sv-SE" dirty="0"/>
              <a:t>Pall</a:t>
            </a:r>
          </a:p>
          <a:p>
            <a:r>
              <a:rPr lang="sv-SE" dirty="0"/>
              <a:t>Låda</a:t>
            </a:r>
          </a:p>
          <a:p>
            <a:r>
              <a:rPr lang="sv-SE" dirty="0"/>
              <a:t>Häck</a:t>
            </a:r>
          </a:p>
          <a:p>
            <a:r>
              <a:rPr lang="sv-SE" dirty="0"/>
              <a:t>Kartong</a:t>
            </a:r>
          </a:p>
          <a:p>
            <a:r>
              <a:rPr lang="sv-SE" dirty="0"/>
              <a:t>Fat</a:t>
            </a:r>
          </a:p>
          <a:p>
            <a:r>
              <a:rPr lang="sv-SE" dirty="0"/>
              <a:t>Funktion</a:t>
            </a:r>
          </a:p>
          <a:p>
            <a:pPr marL="800100" lvl="1" indent="-457200"/>
            <a:r>
              <a:rPr lang="sv-SE" dirty="0"/>
              <a:t>Hålla samman godset</a:t>
            </a:r>
          </a:p>
          <a:p>
            <a:pPr marL="800100" lvl="1" indent="-457200"/>
            <a:r>
              <a:rPr lang="sv-SE" dirty="0"/>
              <a:t>Vara bärande</a:t>
            </a:r>
          </a:p>
          <a:p>
            <a:pPr marL="800100" lvl="1" indent="-457200"/>
            <a:r>
              <a:rPr lang="sv-SE" dirty="0"/>
              <a:t>Skyddande</a:t>
            </a:r>
          </a:p>
          <a:p>
            <a:pPr marL="1257300" lvl="2" indent="-457200"/>
            <a:r>
              <a:rPr lang="sv-SE" dirty="0"/>
              <a:t>Lastsäkring</a:t>
            </a:r>
          </a:p>
          <a:p>
            <a:r>
              <a:rPr lang="sv-SE" dirty="0"/>
              <a:t>Kolli</a:t>
            </a:r>
          </a:p>
          <a:p>
            <a:pPr lvl="1"/>
            <a:r>
              <a:rPr lang="sv-SE" dirty="0"/>
              <a:t>Samlingsnamn på samtliga typer av kolli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78" y="681085"/>
            <a:ext cx="3107804" cy="23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268" y="3327898"/>
            <a:ext cx="2974975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732" y="3243028"/>
            <a:ext cx="4054268" cy="2702845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 rotWithShape="1">
          <a:blip r:embed="rId6"/>
          <a:srcRect l="33686" r="8662"/>
          <a:stretch/>
        </p:blipFill>
        <p:spPr>
          <a:xfrm>
            <a:off x="8693239" y="365124"/>
            <a:ext cx="2987899" cy="24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5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Transportenheter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3600" dirty="0"/>
              <a:t>Pallar</a:t>
            </a:r>
          </a:p>
          <a:p>
            <a:pPr marL="0" indent="0">
              <a:buNone/>
            </a:pPr>
            <a:r>
              <a:rPr lang="sv-SE" b="1" dirty="0"/>
              <a:t>EUR pall 1,2m  x 0,8m</a:t>
            </a:r>
          </a:p>
          <a:p>
            <a:pPr marL="0" indent="0">
              <a:buNone/>
            </a:pPr>
            <a:r>
              <a:rPr lang="sv-SE" dirty="0" err="1"/>
              <a:t>Sjöpall</a:t>
            </a:r>
            <a:r>
              <a:rPr lang="sv-SE" dirty="0"/>
              <a:t> </a:t>
            </a:r>
            <a:r>
              <a:rPr lang="sv-SE" b="1" dirty="0"/>
              <a:t>1,2m x 1m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Europapallen</a:t>
            </a:r>
          </a:p>
          <a:p>
            <a:pPr marL="1257300" lvl="2" indent="-457200"/>
            <a:r>
              <a:rPr lang="sv-SE" dirty="0"/>
              <a:t>Poolsystem</a:t>
            </a:r>
          </a:p>
          <a:p>
            <a:pPr marL="1257300" lvl="2" indent="-457200"/>
            <a:r>
              <a:rPr lang="sv-SE" dirty="0"/>
              <a:t>Pallbyte</a:t>
            </a:r>
          </a:p>
          <a:p>
            <a:pPr marL="1257300" lvl="2" indent="-457200"/>
            <a:r>
              <a:rPr lang="sv-SE" dirty="0" err="1"/>
              <a:t>Halvpall</a:t>
            </a:r>
            <a:endParaRPr lang="sv-SE" dirty="0"/>
          </a:p>
          <a:p>
            <a:pPr marL="800100" lvl="1" indent="-457200"/>
            <a:r>
              <a:rPr lang="sv-SE" dirty="0"/>
              <a:t>Pallens vikt</a:t>
            </a:r>
          </a:p>
          <a:p>
            <a:pPr marL="1257300" lvl="2" indent="-457200"/>
            <a:r>
              <a:rPr lang="sv-SE" dirty="0"/>
              <a:t>Ca 25kg</a:t>
            </a:r>
          </a:p>
          <a:p>
            <a:pPr marL="800100" lvl="1" indent="-457200"/>
            <a:r>
              <a:rPr lang="sv-SE" dirty="0"/>
              <a:t>Pallens </a:t>
            </a:r>
            <a:r>
              <a:rPr lang="sv-SE" dirty="0" err="1"/>
              <a:t>maxvikt</a:t>
            </a:r>
            <a:endParaRPr lang="sv-SE" dirty="0"/>
          </a:p>
          <a:p>
            <a:pPr marL="1257300" lvl="2" indent="-457200"/>
            <a:r>
              <a:rPr lang="sv-SE" dirty="0"/>
              <a:t>Ca 1200kg</a:t>
            </a:r>
          </a:p>
          <a:p>
            <a:pPr marL="800100" lvl="2" indent="0">
              <a:buNone/>
            </a:pPr>
            <a:endParaRPr lang="sv-SE" dirty="0"/>
          </a:p>
          <a:p>
            <a:pPr marL="800100" lvl="2" indent="0">
              <a:buNone/>
            </a:pP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/>
          <a:srcRect l="22075" t="18682" r="25125" b="23492"/>
          <a:stretch/>
        </p:blipFill>
        <p:spPr>
          <a:xfrm>
            <a:off x="5897218" y="3392555"/>
            <a:ext cx="5804452" cy="3166066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715" y="1443967"/>
            <a:ext cx="2857500" cy="1676400"/>
          </a:xfrm>
          <a:prstGeom prst="rect">
            <a:avLst/>
          </a:prstGeom>
        </p:spPr>
      </p:pic>
      <p:sp>
        <p:nvSpPr>
          <p:cNvPr id="7" name="textruta 6"/>
          <p:cNvSpPr txBox="1"/>
          <p:nvPr/>
        </p:nvSpPr>
        <p:spPr>
          <a:xfrm rot="20542283">
            <a:off x="8055455" y="1340652"/>
            <a:ext cx="185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1200mm</a:t>
            </a:r>
          </a:p>
        </p:txBody>
      </p:sp>
      <p:sp>
        <p:nvSpPr>
          <p:cNvPr id="8" name="textruta 7"/>
          <p:cNvSpPr txBox="1"/>
          <p:nvPr/>
        </p:nvSpPr>
        <p:spPr>
          <a:xfrm rot="2308550">
            <a:off x="7701606" y="2518763"/>
            <a:ext cx="170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1000mm</a:t>
            </a:r>
          </a:p>
        </p:txBody>
      </p:sp>
    </p:spTree>
    <p:extLst>
      <p:ext uri="{BB962C8B-B14F-4D97-AF65-F5344CB8AC3E}">
        <p14:creationId xmlns:p14="http://schemas.microsoft.com/office/powerpoint/2010/main" val="51066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Transportsätten miljöpåverkan</a:t>
            </a:r>
          </a:p>
        </p:txBody>
      </p:sp>
      <p:pic>
        <p:nvPicPr>
          <p:cNvPr id="6" name="Platshållare för innehåll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0512" y="3483229"/>
            <a:ext cx="2700178" cy="960064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009" y="3385121"/>
            <a:ext cx="929719" cy="1125448"/>
          </a:xfrm>
          <a:prstGeom prst="rect">
            <a:avLst/>
          </a:prstGeom>
        </p:spPr>
      </p:pic>
      <p:sp>
        <p:nvSpPr>
          <p:cNvPr id="9" name="textruta 8"/>
          <p:cNvSpPr txBox="1"/>
          <p:nvPr/>
        </p:nvSpPr>
        <p:spPr>
          <a:xfrm>
            <a:off x="4131566" y="2254441"/>
            <a:ext cx="42772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000" dirty="0"/>
              <a:t>1 ton gods 1 kg CO2</a:t>
            </a:r>
          </a:p>
        </p:txBody>
      </p:sp>
      <p:sp>
        <p:nvSpPr>
          <p:cNvPr id="10" name="textruta 9"/>
          <p:cNvSpPr txBox="1"/>
          <p:nvPr/>
        </p:nvSpPr>
        <p:spPr>
          <a:xfrm>
            <a:off x="3215349" y="4364833"/>
            <a:ext cx="2346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1350" dirty="0"/>
          </a:p>
        </p:txBody>
      </p:sp>
      <p:sp>
        <p:nvSpPr>
          <p:cNvPr id="12" name="textruta 11"/>
          <p:cNvSpPr txBox="1"/>
          <p:nvPr/>
        </p:nvSpPr>
        <p:spPr>
          <a:xfrm>
            <a:off x="3713469" y="4965567"/>
            <a:ext cx="255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  </a:t>
            </a:r>
            <a:r>
              <a:rPr lang="sv-SE" dirty="0"/>
              <a:t>Vägtransport 2 mil                    </a:t>
            </a:r>
          </a:p>
        </p:txBody>
      </p:sp>
      <p:sp>
        <p:nvSpPr>
          <p:cNvPr id="13" name="textruta 12"/>
          <p:cNvSpPr txBox="1"/>
          <p:nvPr/>
        </p:nvSpPr>
        <p:spPr>
          <a:xfrm>
            <a:off x="5238792" y="4463764"/>
            <a:ext cx="255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  </a:t>
            </a:r>
            <a:r>
              <a:rPr lang="sv-SE" dirty="0"/>
              <a:t>Sjötransport 20 mil</a:t>
            </a:r>
          </a:p>
        </p:txBody>
      </p:sp>
      <p:sp>
        <p:nvSpPr>
          <p:cNvPr id="14" name="textruta 13"/>
          <p:cNvSpPr txBox="1"/>
          <p:nvPr/>
        </p:nvSpPr>
        <p:spPr>
          <a:xfrm>
            <a:off x="8504802" y="4578018"/>
            <a:ext cx="246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Järnväg el 900 mil                   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97E2BEE-88F8-4FD3-9C94-3274959A63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61" t="19380" r="19760" b="21894"/>
          <a:stretch/>
        </p:blipFill>
        <p:spPr>
          <a:xfrm>
            <a:off x="2189497" y="3127334"/>
            <a:ext cx="1296144" cy="146014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3CDB0DC7-23EB-4D81-9638-D54DD706D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841" y="2435462"/>
            <a:ext cx="929719" cy="820798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F12B166D-84E8-4DEE-8537-AE7DE5940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166" y="3369558"/>
            <a:ext cx="926672" cy="112785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AC61ACBB-2409-4650-9E2B-8ED87E0624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25" t="41906" r="21261" b="38803"/>
          <a:stretch/>
        </p:blipFill>
        <p:spPr>
          <a:xfrm>
            <a:off x="7118734" y="2904712"/>
            <a:ext cx="1296145" cy="369315"/>
          </a:xfrm>
          <a:prstGeom prst="rect">
            <a:avLst/>
          </a:prstGeom>
        </p:spPr>
      </p:pic>
      <p:sp>
        <p:nvSpPr>
          <p:cNvPr id="17" name="textruta 16">
            <a:extLst>
              <a:ext uri="{FF2B5EF4-FFF2-40B4-BE49-F238E27FC236}">
                <a16:creationId xmlns:a16="http://schemas.microsoft.com/office/drawing/2014/main" id="{B87F25D4-245B-43C1-BA6C-8F84A9E0CE0E}"/>
              </a:ext>
            </a:extLst>
          </p:cNvPr>
          <p:cNvSpPr txBox="1"/>
          <p:nvPr/>
        </p:nvSpPr>
        <p:spPr>
          <a:xfrm>
            <a:off x="6897855" y="5066454"/>
            <a:ext cx="246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Järnväg Diesel 50 mil                    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A36BA465-75E7-442B-8B1E-44212BCA2892}"/>
              </a:ext>
            </a:extLst>
          </p:cNvPr>
          <p:cNvSpPr txBox="1"/>
          <p:nvPr/>
        </p:nvSpPr>
        <p:spPr>
          <a:xfrm>
            <a:off x="1981201" y="4566989"/>
            <a:ext cx="255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  </a:t>
            </a:r>
            <a:r>
              <a:rPr lang="sv-SE" dirty="0"/>
              <a:t>Flygtransport 1 km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2568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Transportenheter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Gods på pall</a:t>
            </a:r>
          </a:p>
          <a:p>
            <a:pPr lvl="1" indent="-342900"/>
            <a:r>
              <a:rPr lang="sv-SE" dirty="0"/>
              <a:t>Fixeras</a:t>
            </a:r>
          </a:p>
          <a:p>
            <a:pPr lvl="1" indent="-342900"/>
            <a:r>
              <a:rPr lang="sv-SE" dirty="0"/>
              <a:t>Band</a:t>
            </a:r>
          </a:p>
          <a:p>
            <a:pPr lvl="1" indent="-342900"/>
            <a:r>
              <a:rPr lang="sv-SE" dirty="0"/>
              <a:t>Plastning</a:t>
            </a:r>
          </a:p>
          <a:p>
            <a:pPr lvl="1" indent="-342900"/>
            <a:r>
              <a:rPr lang="sv-SE" dirty="0"/>
              <a:t>Kantskydd</a:t>
            </a:r>
          </a:p>
          <a:p>
            <a:pPr marL="400050" lvl="1" indent="0">
              <a:buNone/>
            </a:pPr>
            <a:endParaRPr lang="sv-SE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858" y="1340769"/>
            <a:ext cx="4200525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585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Transportenheter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Pallar med kragar</a:t>
            </a:r>
          </a:p>
          <a:p>
            <a:pPr marL="857250" lvl="1" indent="-457200"/>
            <a:r>
              <a:rPr lang="sv-SE" dirty="0"/>
              <a:t>Oförpackat gods</a:t>
            </a:r>
          </a:p>
          <a:p>
            <a:pPr marL="457200" indent="-457200"/>
            <a:r>
              <a:rPr lang="sv-SE" dirty="0"/>
              <a:t>Fördelar</a:t>
            </a:r>
          </a:p>
          <a:p>
            <a:pPr marL="857250" lvl="1" indent="-457200"/>
            <a:r>
              <a:rPr lang="sv-SE" dirty="0"/>
              <a:t>Oregelbundet gods</a:t>
            </a:r>
          </a:p>
          <a:p>
            <a:pPr marL="857250" lvl="1" indent="-457200"/>
            <a:r>
              <a:rPr lang="sv-SE" dirty="0"/>
              <a:t>Skydda godset</a:t>
            </a:r>
          </a:p>
          <a:p>
            <a:pPr marL="857250" lvl="1" indent="-457200"/>
            <a:r>
              <a:rPr lang="sv-SE" dirty="0"/>
              <a:t>Reducerat hanteringsarbete</a:t>
            </a:r>
          </a:p>
          <a:p>
            <a:pPr marL="400050" lvl="1" indent="0">
              <a:buNone/>
            </a:pPr>
            <a:endParaRPr lang="sv-SE" dirty="0"/>
          </a:p>
          <a:p>
            <a:pPr marL="857250" lvl="1" indent="-457200"/>
            <a:endParaRPr lang="sv-S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23" y="2000402"/>
            <a:ext cx="4430831" cy="291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753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AFF66BF-E2F3-485A-B524-FD15F9DE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sv-SE" sz="4000" b="1" dirty="0"/>
              <a:t>Antal kolli, vikt och volym</a:t>
            </a:r>
            <a:endParaRPr lang="sv-SE" sz="40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98FD34D-95F0-491C-AB5B-73440E6DA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95" y="1658983"/>
            <a:ext cx="6825168" cy="4558753"/>
          </a:xfrm>
        </p:spPr>
        <p:txBody>
          <a:bodyPr>
            <a:normAutofit/>
          </a:bodyPr>
          <a:lstStyle/>
          <a:p>
            <a:r>
              <a:rPr lang="sv-SE" sz="2000" dirty="0"/>
              <a:t>Betydelsen av vikt och volym</a:t>
            </a:r>
          </a:p>
          <a:p>
            <a:pPr lvl="1"/>
            <a:r>
              <a:rPr lang="sv-SE" sz="2000" dirty="0"/>
              <a:t>Planering av lasten i fordon</a:t>
            </a:r>
          </a:p>
          <a:p>
            <a:pPr lvl="2"/>
            <a:r>
              <a:rPr lang="sv-SE" dirty="0"/>
              <a:t>Viktbegränsning</a:t>
            </a:r>
          </a:p>
          <a:p>
            <a:pPr lvl="2"/>
            <a:r>
              <a:rPr lang="sv-SE" dirty="0"/>
              <a:t>Volymbegränsning</a:t>
            </a:r>
          </a:p>
          <a:p>
            <a:pPr lvl="2"/>
            <a:r>
              <a:rPr lang="sv-SE" dirty="0"/>
              <a:t>Fördelning av vikt i fordon</a:t>
            </a:r>
          </a:p>
          <a:p>
            <a:pPr lvl="1"/>
            <a:r>
              <a:rPr lang="sv-SE" sz="2000" dirty="0"/>
              <a:t>När transportören ska prissätta</a:t>
            </a:r>
          </a:p>
          <a:p>
            <a:pPr lvl="2"/>
            <a:r>
              <a:rPr lang="sv-SE" dirty="0"/>
              <a:t>Vikt</a:t>
            </a:r>
          </a:p>
          <a:p>
            <a:pPr lvl="2"/>
            <a:r>
              <a:rPr lang="sv-SE" dirty="0"/>
              <a:t>Volym</a:t>
            </a:r>
          </a:p>
          <a:p>
            <a:pPr lvl="2"/>
            <a:r>
              <a:rPr lang="sv-SE" dirty="0"/>
              <a:t>Eller både ock</a:t>
            </a:r>
          </a:p>
          <a:p>
            <a:pPr lvl="1"/>
            <a:r>
              <a:rPr lang="sv-SE" sz="2000" dirty="0"/>
              <a:t>Varuägarens önskemål</a:t>
            </a:r>
          </a:p>
          <a:p>
            <a:pPr lvl="2"/>
            <a:r>
              <a:rPr lang="sv-SE" dirty="0"/>
              <a:t>Vikt</a:t>
            </a:r>
          </a:p>
          <a:p>
            <a:pPr lvl="2"/>
            <a:r>
              <a:rPr lang="sv-SE" dirty="0"/>
              <a:t>Volym</a:t>
            </a:r>
          </a:p>
          <a:p>
            <a:pPr lvl="1"/>
            <a:endParaRPr lang="sv-SE" sz="17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F84DBE4F-9782-4B33-A83F-DB0091CFB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792" y="306909"/>
            <a:ext cx="3051927" cy="228600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0BE089F5-FD70-4F52-9095-316A49DB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1" y="2947837"/>
            <a:ext cx="4042410" cy="31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87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4400" b="1" dirty="0"/>
              <a:t>Antal kolli, vikt och volym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dirty="0"/>
              <a:t>Godsfakta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Typ av kolli</a:t>
            </a:r>
          </a:p>
          <a:p>
            <a:pPr lvl="2"/>
            <a:r>
              <a:rPr lang="sv-SE" dirty="0"/>
              <a:t>Tex kartonger, pallar, lådor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Antal kolli</a:t>
            </a:r>
          </a:p>
          <a:p>
            <a:pPr lvl="2"/>
            <a:r>
              <a:rPr lang="sv-SE" dirty="0"/>
              <a:t>Hur många?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Godsets vikt</a:t>
            </a:r>
          </a:p>
          <a:p>
            <a:pPr lvl="2"/>
            <a:r>
              <a:rPr lang="sv-SE" dirty="0"/>
              <a:t>Vad godset väger?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Godset volym</a:t>
            </a:r>
          </a:p>
          <a:p>
            <a:pPr lvl="2"/>
            <a:r>
              <a:rPr lang="sv-SE" dirty="0"/>
              <a:t>Utrymmet för godset i </a:t>
            </a:r>
            <a:r>
              <a:rPr lang="sv-SE" dirty="0" err="1"/>
              <a:t>lastbäraren</a:t>
            </a:r>
            <a:endParaRPr lang="sv-SE" dirty="0"/>
          </a:p>
          <a:p>
            <a:pPr lvl="3"/>
            <a:r>
              <a:rPr lang="sv-SE" dirty="0"/>
              <a:t>Tex i trailer eller container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Godsets och emballagets struktur</a:t>
            </a:r>
          </a:p>
          <a:p>
            <a:pPr lvl="2"/>
            <a:r>
              <a:rPr lang="sv-SE" dirty="0"/>
              <a:t>Var ska godset placeras i </a:t>
            </a:r>
            <a:r>
              <a:rPr lang="sv-SE" dirty="0" err="1"/>
              <a:t>lastbäraren</a:t>
            </a:r>
            <a:r>
              <a:rPr lang="sv-SE" dirty="0"/>
              <a:t>?</a:t>
            </a:r>
          </a:p>
          <a:p>
            <a:pPr lvl="2"/>
            <a:r>
              <a:rPr lang="sv-SE" dirty="0"/>
              <a:t>Hur ska godset placeras i </a:t>
            </a:r>
            <a:r>
              <a:rPr lang="sv-SE" dirty="0" err="1"/>
              <a:t>lastbäraren</a:t>
            </a:r>
            <a:r>
              <a:rPr lang="sv-SE" dirty="0"/>
              <a:t>?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901" y="2763495"/>
            <a:ext cx="2387957" cy="22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1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94EBDE9-5B3D-453C-A5B3-CA2F6AAE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sz="4400" b="1" dirty="0"/>
              <a:t>Antal kolli, vikt och volym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9CC412D-DC41-4F52-87FF-41E7623BD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sv-SE" sz="2400" dirty="0"/>
              <a:t>Transportörens vikt och volymberäkningsenheter</a:t>
            </a:r>
          </a:p>
          <a:p>
            <a:pPr lvl="1"/>
            <a:r>
              <a:rPr lang="sv-SE" dirty="0"/>
              <a:t>Vikt</a:t>
            </a:r>
          </a:p>
          <a:p>
            <a:pPr lvl="1"/>
            <a:r>
              <a:rPr lang="sv-SE" dirty="0"/>
              <a:t>Volym</a:t>
            </a:r>
          </a:p>
          <a:p>
            <a:pPr lvl="1"/>
            <a:r>
              <a:rPr lang="sv-SE" dirty="0"/>
              <a:t>Flakmeter</a:t>
            </a:r>
          </a:p>
          <a:p>
            <a:pPr lvl="1"/>
            <a:r>
              <a:rPr lang="sv-SE" dirty="0"/>
              <a:t>Pallplats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B6C2413-81C7-4FAD-8C06-8062E555F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2" r="2238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54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4400" b="1" dirty="0"/>
              <a:t>Antal kolli, vikt och volym</a:t>
            </a:r>
            <a:endParaRPr lang="sv-SE" b="1" dirty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Tungt gods, </a:t>
            </a:r>
            <a:r>
              <a:rPr lang="sv-SE" dirty="0" err="1"/>
              <a:t>dens</a:t>
            </a:r>
            <a:r>
              <a:rPr lang="sv-SE" dirty="0"/>
              <a:t> gods</a:t>
            </a:r>
          </a:p>
          <a:p>
            <a:pPr lvl="2"/>
            <a:r>
              <a:rPr lang="sv-SE" dirty="0"/>
              <a:t>Liten volym</a:t>
            </a:r>
          </a:p>
          <a:p>
            <a:pPr lvl="2"/>
            <a:r>
              <a:rPr lang="sv-SE" dirty="0"/>
              <a:t>Hög vikt i förhållande till volym</a:t>
            </a:r>
          </a:p>
          <a:p>
            <a:pPr lvl="2"/>
            <a:r>
              <a:rPr lang="sv-SE" dirty="0"/>
              <a:t>Beräknas i kg</a:t>
            </a:r>
          </a:p>
          <a:p>
            <a:pPr lvl="2"/>
            <a:r>
              <a:rPr lang="sv-SE" dirty="0"/>
              <a:t>Verklig vikt, bruttovikt, den vikt vågen </a:t>
            </a:r>
            <a:r>
              <a:rPr lang="sv-SE" dirty="0" err="1"/>
              <a:t>registerar</a:t>
            </a:r>
            <a:endParaRPr lang="sv-SE" dirty="0"/>
          </a:p>
          <a:p>
            <a:pPr lvl="1"/>
            <a:r>
              <a:rPr lang="sv-SE" dirty="0"/>
              <a:t>Att ta hänsyn till</a:t>
            </a:r>
          </a:p>
          <a:p>
            <a:pPr lvl="2"/>
            <a:r>
              <a:rPr lang="sv-SE" dirty="0"/>
              <a:t>Kan pallarna ställas på varandra?</a:t>
            </a:r>
          </a:p>
          <a:p>
            <a:pPr lvl="3"/>
            <a:r>
              <a:rPr lang="sv-SE" dirty="0"/>
              <a:t>Trycket på pallen i botten</a:t>
            </a:r>
          </a:p>
          <a:p>
            <a:pPr lvl="2"/>
            <a:r>
              <a:rPr lang="sv-SE" dirty="0"/>
              <a:t>Placering i fordonet</a:t>
            </a:r>
          </a:p>
          <a:p>
            <a:pPr lvl="2"/>
            <a:r>
              <a:rPr lang="sv-SE" dirty="0"/>
              <a:t>Viktfördelning i fordonet</a:t>
            </a:r>
          </a:p>
          <a:p>
            <a:pPr lvl="2"/>
            <a:endParaRPr lang="sv-SE" dirty="0"/>
          </a:p>
          <a:p>
            <a:pPr lvl="1"/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0EB0F57C-617C-4BF1-8E33-2B28CDD6A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780" y="1196779"/>
            <a:ext cx="2466975" cy="184785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A98FFE7B-BAE9-4CF2-86BE-E7C0A9794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5" t="9641" r="11828" b="12821"/>
          <a:stretch/>
        </p:blipFill>
        <p:spPr>
          <a:xfrm>
            <a:off x="7863840" y="3298298"/>
            <a:ext cx="3277773" cy="262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E6D6E6D-C0C2-9FE7-704A-57B12EB2F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4" t="15113" r="30294" b="27568"/>
          <a:stretch/>
        </p:blipFill>
        <p:spPr>
          <a:xfrm>
            <a:off x="5187950" y="492125"/>
            <a:ext cx="6484938" cy="3616325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02C86A4A-0A4B-4452-846E-8C839634CC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7" r="19331" b="-2"/>
          <a:stretch/>
        </p:blipFill>
        <p:spPr>
          <a:xfrm>
            <a:off x="5187950" y="4179888"/>
            <a:ext cx="2112963" cy="219233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3" r="25714" b="-1"/>
          <a:stretch/>
        </p:blipFill>
        <p:spPr bwMode="auto">
          <a:xfrm>
            <a:off x="7373938" y="4179888"/>
            <a:ext cx="2112963" cy="2192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2" r="17059" b="-2"/>
          <a:stretch/>
        </p:blipFill>
        <p:spPr bwMode="auto">
          <a:xfrm>
            <a:off x="9558338" y="4179888"/>
            <a:ext cx="2114550" cy="2192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Tungt gods</a:t>
            </a:r>
          </a:p>
        </p:txBody>
      </p:sp>
    </p:spTree>
    <p:extLst>
      <p:ext uri="{BB962C8B-B14F-4D97-AF65-F5344CB8AC3E}">
        <p14:creationId xmlns:p14="http://schemas.microsoft.com/office/powerpoint/2010/main" val="3618998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Vikt och volym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39346" y="1343711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Volymgods</a:t>
            </a:r>
          </a:p>
          <a:p>
            <a:pPr lvl="2"/>
            <a:r>
              <a:rPr lang="sv-SE" dirty="0"/>
              <a:t>Stor volym </a:t>
            </a:r>
          </a:p>
          <a:p>
            <a:pPr lvl="2"/>
            <a:r>
              <a:rPr lang="sv-SE" dirty="0"/>
              <a:t>Liten vikt, i förhållande till volym</a:t>
            </a:r>
          </a:p>
          <a:p>
            <a:pPr lvl="2"/>
            <a:r>
              <a:rPr lang="sv-SE" dirty="0"/>
              <a:t>Beräknas i kubikmeter (m3)</a:t>
            </a:r>
          </a:p>
          <a:p>
            <a:pPr lvl="2"/>
            <a:r>
              <a:rPr lang="sv-SE" dirty="0"/>
              <a:t>Längd x bredd x höjd</a:t>
            </a:r>
          </a:p>
          <a:p>
            <a:pPr lvl="2"/>
            <a:r>
              <a:rPr lang="sv-SE" dirty="0"/>
              <a:t>Överlastningsbart</a:t>
            </a:r>
          </a:p>
          <a:p>
            <a:pPr lvl="3"/>
            <a:r>
              <a:rPr lang="sv-SE" dirty="0"/>
              <a:t>Godset kan lastas ovanpå annat gods</a:t>
            </a:r>
          </a:p>
          <a:p>
            <a:pPr lvl="3"/>
            <a:endParaRPr lang="sv-SE" dirty="0"/>
          </a:p>
          <a:p>
            <a:pPr lvl="1"/>
            <a:endParaRPr lang="sv-S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149080"/>
            <a:ext cx="1752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38" y="4149081"/>
            <a:ext cx="3305276" cy="217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654" y="4149082"/>
            <a:ext cx="2899330" cy="217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00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Volymgods</a:t>
            </a:r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7377C55A-4EFC-48A3-BC45-A7C6FEA1B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11408"/>
          <a:stretch/>
        </p:blipFill>
        <p:spPr>
          <a:xfrm>
            <a:off x="988224" y="1872965"/>
            <a:ext cx="4014849" cy="3394541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06BB4851-FB51-4F22-99A8-6A9DE3B6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06" y="2001141"/>
            <a:ext cx="4534631" cy="339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5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r="752" b="-1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9E4CD90-2F63-4F86-8521-A5BE69197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716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2DB42A48-B0EE-4803-9DAF-5D6693182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1" b="-3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sv-SE" sz="2800" b="1" dirty="0"/>
              <a:t>Vikt och volym</a:t>
            </a:r>
            <a:endParaRPr lang="sv-SE" sz="280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38517" y="1548481"/>
            <a:ext cx="3396343" cy="5028999"/>
          </a:xfrm>
        </p:spPr>
        <p:txBody>
          <a:bodyPr>
            <a:normAutofit lnSpcReduction="10000"/>
          </a:bodyPr>
          <a:lstStyle/>
          <a:p>
            <a:r>
              <a:rPr lang="sv-SE" sz="2400" dirty="0"/>
              <a:t>Flakmeter gods </a:t>
            </a:r>
          </a:p>
          <a:p>
            <a:pPr lvl="2"/>
            <a:r>
              <a:rPr lang="sv-SE" dirty="0"/>
              <a:t>Gods som kräver golvyta </a:t>
            </a:r>
          </a:p>
          <a:p>
            <a:pPr lvl="2"/>
            <a:r>
              <a:rPr lang="sv-SE" dirty="0"/>
              <a:t>Godset kan inte lastas ovanpå annat gods</a:t>
            </a:r>
          </a:p>
          <a:p>
            <a:pPr lvl="2"/>
            <a:r>
              <a:rPr lang="sv-SE" dirty="0"/>
              <a:t>Gods som inte kan staplas</a:t>
            </a:r>
          </a:p>
          <a:p>
            <a:pPr lvl="2"/>
            <a:r>
              <a:rPr lang="sv-SE" dirty="0"/>
              <a:t>Gods som inte har standardmått</a:t>
            </a:r>
          </a:p>
          <a:p>
            <a:pPr lvl="2"/>
            <a:r>
              <a:rPr lang="sv-SE" dirty="0"/>
              <a:t>Varuägaren betalar för hela lastutrymmet</a:t>
            </a:r>
          </a:p>
          <a:p>
            <a:pPr lvl="2"/>
            <a:r>
              <a:rPr lang="sv-SE" dirty="0"/>
              <a:t>Längdmeter på flaket med lastutrymmets fulla bredd och höjd</a:t>
            </a:r>
          </a:p>
          <a:p>
            <a:pPr marL="0" indent="0">
              <a:buNone/>
            </a:pPr>
            <a:endParaRPr lang="sv-SE" sz="1600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00DEDEC3-9D3D-4A95-AD95-5F889B5D4F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02" r="1" b="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523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åg, spår, himmel, utomhus&#10;&#10;Beskrivning genererad med mycket hög exakthet"/>
          <p:cNvPicPr>
            <a:picLocks noChangeAspect="1"/>
          </p:cNvPicPr>
          <p:nvPr/>
        </p:nvPicPr>
        <p:blipFill rotWithShape="1">
          <a:blip r:embed="rId3"/>
          <a:srcRect l="12506" r="21583" b="-2"/>
          <a:stretch/>
        </p:blipFill>
        <p:spPr>
          <a:xfrm>
            <a:off x="5609244" y="1288431"/>
            <a:ext cx="3166631" cy="2666499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2400" dirty="0"/>
              <a:t>Vagnslast</a:t>
            </a:r>
          </a:p>
          <a:p>
            <a:pPr lvl="1"/>
            <a:r>
              <a:rPr lang="sv-SE" sz="2000" dirty="0"/>
              <a:t>Från dörr till dörr</a:t>
            </a:r>
          </a:p>
          <a:p>
            <a:pPr lvl="1"/>
            <a:r>
              <a:rPr lang="sv-SE" sz="2000" dirty="0"/>
              <a:t>Kräver stickspår</a:t>
            </a:r>
          </a:p>
          <a:p>
            <a:pPr lvl="1"/>
            <a:r>
              <a:rPr lang="sv-SE" sz="2000" dirty="0"/>
              <a:t>Flera varuägares vagnar i tågsättet</a:t>
            </a:r>
          </a:p>
          <a:p>
            <a:r>
              <a:rPr lang="sv-SE" sz="2400" dirty="0"/>
              <a:t>Systemtransport</a:t>
            </a:r>
          </a:p>
          <a:p>
            <a:pPr lvl="1"/>
            <a:r>
              <a:rPr lang="sv-SE" sz="2000" dirty="0"/>
              <a:t>Ett helt tågsätt</a:t>
            </a:r>
          </a:p>
          <a:p>
            <a:pPr lvl="1"/>
            <a:r>
              <a:rPr lang="sv-SE" sz="2000" dirty="0"/>
              <a:t>En varuägare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5640FE30-03E4-43A8-84B4-E31C15E80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0" t="16580" r="14079" b="624"/>
          <a:stretch/>
        </p:blipFill>
        <p:spPr>
          <a:xfrm>
            <a:off x="7192560" y="4022399"/>
            <a:ext cx="4868779" cy="28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Flakmetergods FLM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132857"/>
            <a:ext cx="3967991" cy="297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5476" r="5357" b="27857"/>
          <a:stretch/>
        </p:blipFill>
        <p:spPr bwMode="auto">
          <a:xfrm>
            <a:off x="1631504" y="2060849"/>
            <a:ext cx="4724400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970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Pallplats PPL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Kunden betalar för </a:t>
            </a:r>
          </a:p>
          <a:p>
            <a:pPr lvl="1"/>
            <a:r>
              <a:rPr lang="sv-SE" dirty="0"/>
              <a:t>Golvytan för pallen 1,20 x 0,8</a:t>
            </a:r>
          </a:p>
          <a:p>
            <a:pPr lvl="1"/>
            <a:r>
              <a:rPr lang="sv-SE" dirty="0"/>
              <a:t>Hela utrymmet från golv till tak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56" y="3403181"/>
            <a:ext cx="8066087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840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Pallplats PPL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Kunden betalar för </a:t>
            </a:r>
          </a:p>
          <a:p>
            <a:pPr lvl="1"/>
            <a:r>
              <a:rPr lang="sv-SE" dirty="0"/>
              <a:t>Golvytan för pallen 1,20 x 0,8</a:t>
            </a:r>
          </a:p>
          <a:p>
            <a:pPr lvl="1"/>
            <a:r>
              <a:rPr lang="sv-SE" dirty="0"/>
              <a:t>Hela utrymmet från golv till tak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9"/>
          <a:stretch/>
        </p:blipFill>
        <p:spPr bwMode="auto">
          <a:xfrm>
            <a:off x="247220" y="3438525"/>
            <a:ext cx="4154964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3379BD22-4DE7-4612-A9FE-360467EF3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663" y="3414456"/>
            <a:ext cx="6108701" cy="30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F786027-F619-4B18-8041-265D0724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accent1">
                    <a:lumMod val="50000"/>
                  </a:schemeClr>
                </a:solidFill>
              </a:rPr>
              <a:t>Pallplats PPL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CAF41B6-7FB6-48AF-A7B9-338B622F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372" y="2451054"/>
            <a:ext cx="6312722" cy="2637881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5AA4B9C7-0BFB-4A22-8672-08F9686F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57" y="2278009"/>
            <a:ext cx="4048095" cy="35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8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7F59919-37C6-4AE1-9125-86F9629E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Begrepp</a:t>
            </a:r>
            <a:br>
              <a:rPr lang="sv-SE" dirty="0"/>
            </a:b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32E6515-35F7-4471-82E5-5FBDFADCA6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sv-SE" dirty="0"/>
              <a:t>PLL </a:t>
            </a:r>
          </a:p>
          <a:p>
            <a:pPr lvl="1"/>
            <a:r>
              <a:rPr lang="sv-SE" dirty="0"/>
              <a:t>PPL </a:t>
            </a:r>
          </a:p>
          <a:p>
            <a:pPr lvl="1"/>
            <a:r>
              <a:rPr lang="sv-SE" dirty="0"/>
              <a:t>PLTS </a:t>
            </a:r>
          </a:p>
          <a:p>
            <a:pPr lvl="1"/>
            <a:r>
              <a:rPr lang="sv-SE" dirty="0"/>
              <a:t>M3, KBM, CBM  </a:t>
            </a:r>
          </a:p>
          <a:p>
            <a:pPr lvl="1"/>
            <a:r>
              <a:rPr lang="sv-SE" dirty="0"/>
              <a:t>FLM, LDM  </a:t>
            </a:r>
          </a:p>
          <a:p>
            <a:pPr lvl="1"/>
            <a:r>
              <a:rPr lang="sv-SE" dirty="0"/>
              <a:t>KRT, CRT </a:t>
            </a:r>
          </a:p>
          <a:p>
            <a:pPr lvl="1"/>
            <a:r>
              <a:rPr lang="sv-SE" dirty="0"/>
              <a:t>RLE </a:t>
            </a:r>
          </a:p>
          <a:p>
            <a:pPr lvl="1"/>
            <a:r>
              <a:rPr lang="sv-SE" dirty="0"/>
              <a:t>RLS </a:t>
            </a:r>
          </a:p>
          <a:p>
            <a:pPr lvl="1"/>
            <a:r>
              <a:rPr lang="sv-SE" dirty="0"/>
              <a:t>DRM </a:t>
            </a:r>
          </a:p>
          <a:p>
            <a:pPr lvl="1"/>
            <a:r>
              <a:rPr lang="sv-SE" dirty="0"/>
              <a:t>IBC Behållare</a:t>
            </a:r>
          </a:p>
          <a:p>
            <a:pPr lvl="1"/>
            <a:r>
              <a:rPr lang="sv-SE" dirty="0"/>
              <a:t>HCK, CTE</a:t>
            </a:r>
          </a:p>
          <a:p>
            <a:pPr lvl="1"/>
            <a:r>
              <a:rPr lang="sv-SE" dirty="0"/>
              <a:t>KLI, CLI 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05C4B2D-4BFE-46FD-B9CE-D752B30545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sv-SE" dirty="0"/>
              <a:t>Pall</a:t>
            </a:r>
          </a:p>
          <a:p>
            <a:pPr lvl="1"/>
            <a:r>
              <a:rPr lang="sv-SE" dirty="0"/>
              <a:t>Pallplats</a:t>
            </a:r>
          </a:p>
          <a:p>
            <a:pPr lvl="1"/>
            <a:r>
              <a:rPr lang="sv-SE" dirty="0"/>
              <a:t>Pallar, </a:t>
            </a:r>
            <a:r>
              <a:rPr lang="sv-SE" i="1" dirty="0"/>
              <a:t>pallets</a:t>
            </a:r>
          </a:p>
          <a:p>
            <a:pPr lvl="1"/>
            <a:r>
              <a:rPr lang="sv-SE" dirty="0"/>
              <a:t>Kubikmeter, </a:t>
            </a:r>
            <a:r>
              <a:rPr lang="sv-SE" i="1" dirty="0" err="1"/>
              <a:t>Cubikmeter</a:t>
            </a:r>
            <a:endParaRPr lang="sv-SE" i="1" dirty="0"/>
          </a:p>
          <a:p>
            <a:pPr lvl="1"/>
            <a:r>
              <a:rPr lang="sv-SE" dirty="0"/>
              <a:t>FLM, LDM = Flakmeter, </a:t>
            </a:r>
            <a:r>
              <a:rPr lang="sv-SE" i="1" dirty="0" err="1"/>
              <a:t>Loadingmeter</a:t>
            </a:r>
            <a:endParaRPr lang="sv-SE" i="1" dirty="0"/>
          </a:p>
          <a:p>
            <a:pPr lvl="1"/>
            <a:r>
              <a:rPr lang="sv-SE" dirty="0"/>
              <a:t>Kartong, </a:t>
            </a:r>
            <a:r>
              <a:rPr lang="sv-SE" i="1" dirty="0" err="1"/>
              <a:t>Carton</a:t>
            </a:r>
            <a:endParaRPr lang="sv-SE" i="1" dirty="0"/>
          </a:p>
          <a:p>
            <a:pPr lvl="1"/>
            <a:r>
              <a:rPr lang="sv-SE" dirty="0"/>
              <a:t>Rulle</a:t>
            </a:r>
          </a:p>
          <a:p>
            <a:pPr lvl="1"/>
            <a:r>
              <a:rPr lang="sv-SE" dirty="0"/>
              <a:t>Rullar, </a:t>
            </a:r>
            <a:r>
              <a:rPr lang="sv-SE" i="1" dirty="0" err="1"/>
              <a:t>Reels</a:t>
            </a:r>
            <a:endParaRPr lang="sv-SE" i="1" dirty="0"/>
          </a:p>
          <a:p>
            <a:pPr lvl="1"/>
            <a:r>
              <a:rPr lang="sv-SE" dirty="0" err="1"/>
              <a:t>Drum</a:t>
            </a:r>
            <a:r>
              <a:rPr lang="sv-SE" dirty="0"/>
              <a:t>, fat</a:t>
            </a:r>
          </a:p>
          <a:p>
            <a:pPr lvl="1"/>
            <a:r>
              <a:rPr lang="sv-SE" i="1" dirty="0" err="1"/>
              <a:t>Intermediate</a:t>
            </a:r>
            <a:r>
              <a:rPr lang="sv-SE" i="1" dirty="0"/>
              <a:t> bulk container</a:t>
            </a:r>
          </a:p>
          <a:p>
            <a:pPr lvl="1"/>
            <a:r>
              <a:rPr lang="sv-SE" dirty="0"/>
              <a:t>Häck, </a:t>
            </a:r>
            <a:r>
              <a:rPr lang="sv-SE" i="1" dirty="0" err="1"/>
              <a:t>Crate</a:t>
            </a:r>
            <a:endParaRPr lang="sv-SE" i="1" dirty="0"/>
          </a:p>
          <a:p>
            <a:pPr lvl="1"/>
            <a:r>
              <a:rPr lang="sv-SE" dirty="0"/>
              <a:t>Kolli, </a:t>
            </a:r>
            <a:r>
              <a:rPr lang="sv-SE" i="1" dirty="0" err="1"/>
              <a:t>Colli</a:t>
            </a:r>
            <a:endParaRPr lang="sv-SE" i="1" dirty="0"/>
          </a:p>
          <a:p>
            <a:pPr lvl="2"/>
            <a:r>
              <a:rPr lang="sv-SE" dirty="0"/>
              <a:t>Används när en bokning från kund innehåller flera kollityper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550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E31B715-66D6-360C-CA4C-DC7CBD30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Fyllnadsgrad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30903D-E888-76B6-0352-AF8704D03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Fyllnadsgrad </a:t>
            </a:r>
          </a:p>
          <a:p>
            <a:pPr lvl="1"/>
            <a:r>
              <a:rPr lang="sv-SE" dirty="0"/>
              <a:t>Mäter hur effektivt </a:t>
            </a:r>
            <a:r>
              <a:rPr lang="sv-SE" dirty="0" err="1"/>
              <a:t>lastbäraren</a:t>
            </a:r>
            <a:r>
              <a:rPr lang="sv-SE" dirty="0"/>
              <a:t>/fordonet är lastat</a:t>
            </a:r>
          </a:p>
          <a:p>
            <a:r>
              <a:rPr lang="sv-SE" dirty="0"/>
              <a:t>Hög fyllnadsgrad</a:t>
            </a:r>
          </a:p>
          <a:p>
            <a:pPr lvl="1"/>
            <a:r>
              <a:rPr lang="sv-SE" dirty="0"/>
              <a:t>Effektiv lastning</a:t>
            </a:r>
          </a:p>
          <a:p>
            <a:pPr lvl="1"/>
            <a:r>
              <a:rPr lang="sv-SE" dirty="0"/>
              <a:t>Kombination av gods</a:t>
            </a:r>
          </a:p>
          <a:p>
            <a:r>
              <a:rPr lang="sv-SE" dirty="0"/>
              <a:t>Fyllnadsgrad i </a:t>
            </a:r>
            <a:r>
              <a:rPr lang="sv-SE" dirty="0" err="1"/>
              <a:t>lastbärare</a:t>
            </a:r>
            <a:endParaRPr lang="sv-SE" dirty="0"/>
          </a:p>
          <a:p>
            <a:pPr lvl="1"/>
            <a:r>
              <a:rPr lang="sv-SE" dirty="0"/>
              <a:t>Transportören mäter lönsamhet/effektivitet</a:t>
            </a:r>
          </a:p>
          <a:p>
            <a:pPr lvl="1"/>
            <a:r>
              <a:rPr lang="sv-SE" dirty="0"/>
              <a:t>Gemensam nämnare</a:t>
            </a:r>
          </a:p>
          <a:p>
            <a:pPr lvl="2"/>
            <a:r>
              <a:rPr lang="sv-SE" dirty="0"/>
              <a:t>Omvandlar volym till vikt</a:t>
            </a:r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A6FE3F8-8E4E-56BC-DFC1-208A434E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786" y="152494"/>
            <a:ext cx="2143125" cy="2143125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015A74EC-DABF-BC5E-6C04-5040D91D0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506" y="3084313"/>
            <a:ext cx="1436373" cy="11842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DFA61-0B7E-FE87-E494-CB312368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62" y="3053311"/>
            <a:ext cx="1418022" cy="1063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EEC1EFC-6AD3-FB11-9B76-E44ECFD6C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9"/>
          <a:stretch/>
        </p:blipFill>
        <p:spPr bwMode="auto">
          <a:xfrm>
            <a:off x="4707046" y="2920765"/>
            <a:ext cx="1581580" cy="116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6D891004-C5AC-E5C5-DBEB-8DBF58343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8818" y="2920765"/>
            <a:ext cx="1388654" cy="1511372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9A7CF298-58D1-8761-2EA1-3173D2419A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75" t="43124" r="14219"/>
          <a:stretch/>
        </p:blipFill>
        <p:spPr>
          <a:xfrm>
            <a:off x="5377369" y="152494"/>
            <a:ext cx="4164611" cy="183734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C0CAFBD9-79C4-3947-1716-6F975914EB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2116" b="-1"/>
          <a:stretch/>
        </p:blipFill>
        <p:spPr>
          <a:xfrm>
            <a:off x="7366000" y="4562382"/>
            <a:ext cx="4558886" cy="20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7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Volymomräkning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0745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sv-SE" dirty="0"/>
              <a:t>Frakten</a:t>
            </a:r>
          </a:p>
          <a:p>
            <a:pPr lvl="1"/>
            <a:r>
              <a:rPr lang="sv-SE" dirty="0"/>
              <a:t>Den kostnad som varuägaren ska betala för transporten</a:t>
            </a:r>
          </a:p>
          <a:p>
            <a:r>
              <a:rPr lang="sv-SE" dirty="0"/>
              <a:t>Transportören kan ta betalt</a:t>
            </a:r>
          </a:p>
          <a:p>
            <a:pPr lvl="1"/>
            <a:r>
              <a:rPr lang="sv-SE" dirty="0"/>
              <a:t>Verkligt vikt</a:t>
            </a:r>
          </a:p>
          <a:p>
            <a:pPr lvl="1"/>
            <a:r>
              <a:rPr lang="sv-SE" dirty="0"/>
              <a:t>Volymvikten</a:t>
            </a:r>
          </a:p>
          <a:p>
            <a:r>
              <a:rPr lang="sv-SE" dirty="0"/>
              <a:t>Verkligt vikt/fysisk vikt</a:t>
            </a:r>
          </a:p>
          <a:p>
            <a:pPr lvl="1"/>
            <a:r>
              <a:rPr lang="sv-SE" dirty="0"/>
              <a:t>Vikten på godset när man ställer godset på vågen</a:t>
            </a:r>
          </a:p>
          <a:p>
            <a:r>
              <a:rPr lang="sv-SE" dirty="0"/>
              <a:t>Volymvikt</a:t>
            </a:r>
          </a:p>
          <a:p>
            <a:pPr lvl="1"/>
            <a:r>
              <a:rPr lang="sv-SE" dirty="0"/>
              <a:t>När volym räknas om till vikt</a:t>
            </a:r>
          </a:p>
          <a:p>
            <a:r>
              <a:rPr lang="sv-SE" b="1" dirty="0"/>
              <a:t>Fraktvikt</a:t>
            </a:r>
          </a:p>
          <a:p>
            <a:pPr lvl="1"/>
            <a:r>
              <a:rPr lang="sv-SE" dirty="0"/>
              <a:t>Den vikt som varuägaren ska betala frakt för</a:t>
            </a:r>
          </a:p>
          <a:p>
            <a:pPr lvl="1"/>
            <a:r>
              <a:rPr lang="sv-SE" dirty="0"/>
              <a:t>Alltid den högsta </a:t>
            </a:r>
          </a:p>
          <a:p>
            <a:pPr lvl="2"/>
            <a:r>
              <a:rPr lang="sv-SE" dirty="0"/>
              <a:t>Vikten </a:t>
            </a:r>
          </a:p>
          <a:p>
            <a:pPr lvl="2"/>
            <a:r>
              <a:rPr lang="sv-SE" dirty="0"/>
              <a:t>Volymen</a:t>
            </a:r>
          </a:p>
          <a:p>
            <a:pPr lvl="1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399" y="3837905"/>
            <a:ext cx="3114401" cy="20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0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solidFill>
                  <a:schemeClr val="tx2"/>
                </a:solidFill>
              </a:rPr>
              <a:t>Exempel på volymomräkning till vikt inrikes vägtransporter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934569" y="1124745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159430"/>
              </p:ext>
            </p:extLst>
          </p:nvPr>
        </p:nvGraphicFramePr>
        <p:xfrm>
          <a:off x="2740025" y="3014663"/>
          <a:ext cx="6675438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933504" imgH="1219051" progId="Excel.Sheet.12">
                  <p:embed/>
                </p:oleObj>
              </mc:Choice>
              <mc:Fallback>
                <p:oleObj name="Worksheet" r:id="rId3" imgW="2933504" imgH="121905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0025" y="3014663"/>
                        <a:ext cx="6675438" cy="274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6467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560F31-AA7E-4055-8390-ACA96553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Vikt, volym och fraktvikt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1FB296-D08F-4563-8208-F06C5DA8BF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v-SE" dirty="0"/>
              <a:t>Ex 1 Vikt eller kubikmeter</a:t>
            </a:r>
          </a:p>
          <a:p>
            <a:pPr lvl="1"/>
            <a:r>
              <a:rPr lang="sv-SE" dirty="0"/>
              <a:t>1 </a:t>
            </a:r>
            <a:r>
              <a:rPr lang="sv-SE" dirty="0" err="1"/>
              <a:t>pll</a:t>
            </a:r>
            <a:r>
              <a:rPr lang="sv-SE" dirty="0"/>
              <a:t> vikt 150kg volym 1m3</a:t>
            </a:r>
          </a:p>
          <a:p>
            <a:pPr lvl="1"/>
            <a:r>
              <a:rPr lang="sv-SE" dirty="0"/>
              <a:t>Volymvikten 1m3 = 280kg</a:t>
            </a:r>
          </a:p>
          <a:p>
            <a:pPr lvl="1"/>
            <a:r>
              <a:rPr lang="sv-SE" dirty="0"/>
              <a:t>Den högsta vikten av verkligt vikt och volymvikt</a:t>
            </a:r>
          </a:p>
          <a:p>
            <a:pPr lvl="1"/>
            <a:r>
              <a:rPr lang="sv-SE" dirty="0"/>
              <a:t>Fraktvikten = 280kg</a:t>
            </a:r>
          </a:p>
          <a:p>
            <a:pPr lvl="2"/>
            <a:r>
              <a:rPr lang="sv-SE" dirty="0"/>
              <a:t>Den vikt kunden ska betala frakt för</a:t>
            </a:r>
          </a:p>
          <a:p>
            <a:r>
              <a:rPr lang="sv-SE" dirty="0"/>
              <a:t>Ex 2 Vikt eller kubikmeter</a:t>
            </a:r>
          </a:p>
          <a:p>
            <a:pPr lvl="1"/>
            <a:r>
              <a:rPr lang="sv-SE" dirty="0"/>
              <a:t>1 </a:t>
            </a:r>
            <a:r>
              <a:rPr lang="sv-SE" dirty="0" err="1"/>
              <a:t>pll</a:t>
            </a:r>
            <a:r>
              <a:rPr lang="sv-SE" dirty="0"/>
              <a:t> vikt 500kg volym 1m3</a:t>
            </a:r>
          </a:p>
          <a:p>
            <a:pPr lvl="1"/>
            <a:r>
              <a:rPr lang="sv-SE" dirty="0"/>
              <a:t>Volymvikten 1 m3 = 280kg</a:t>
            </a:r>
          </a:p>
          <a:p>
            <a:pPr lvl="1"/>
            <a:r>
              <a:rPr lang="sv-SE" dirty="0"/>
              <a:t>Den högsta vikten av verkligt vikt och volym vikt</a:t>
            </a:r>
          </a:p>
          <a:p>
            <a:pPr lvl="1"/>
            <a:r>
              <a:rPr lang="sv-SE" dirty="0"/>
              <a:t>Den verkliga vikten 500kg</a:t>
            </a:r>
          </a:p>
          <a:p>
            <a:pPr lvl="1"/>
            <a:r>
              <a:rPr lang="sv-SE" dirty="0"/>
              <a:t>Fraktvikten = 500kg</a:t>
            </a:r>
          </a:p>
          <a:p>
            <a:pPr lvl="2"/>
            <a:r>
              <a:rPr lang="sv-SE" dirty="0"/>
              <a:t>Den vikt kunden ska betala frakt för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endParaRPr lang="sv-SE" dirty="0"/>
          </a:p>
          <a:p>
            <a:pPr lvl="1"/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5B7A4378-2FD5-48B4-9E12-0C660DF01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rPr lang="sv-SE" sz="2600" dirty="0"/>
              <a:t>Ex 3 Vikt eller kubikmeter</a:t>
            </a:r>
          </a:p>
          <a:p>
            <a:pPr lvl="1"/>
            <a:r>
              <a:rPr lang="sv-SE" sz="2300" dirty="0"/>
              <a:t>1 </a:t>
            </a:r>
            <a:r>
              <a:rPr lang="sv-SE" sz="2300" dirty="0" err="1"/>
              <a:t>pll</a:t>
            </a:r>
            <a:r>
              <a:rPr lang="sv-SE" sz="2300" dirty="0"/>
              <a:t> vikt 175kg volym 1,2m3</a:t>
            </a:r>
          </a:p>
          <a:p>
            <a:pPr lvl="1"/>
            <a:r>
              <a:rPr lang="sv-SE" sz="2300" dirty="0"/>
              <a:t>1,2m3 x 280kg =  336kg</a:t>
            </a:r>
          </a:p>
          <a:p>
            <a:pPr lvl="1"/>
            <a:r>
              <a:rPr lang="sv-SE" sz="2300" dirty="0"/>
              <a:t>Volymvikten = 336kg</a:t>
            </a:r>
          </a:p>
          <a:p>
            <a:pPr lvl="1"/>
            <a:r>
              <a:rPr lang="sv-SE" sz="2300" dirty="0"/>
              <a:t>Den högsta vikten av verkligt vikt och volymvikt</a:t>
            </a:r>
          </a:p>
          <a:p>
            <a:pPr lvl="1"/>
            <a:r>
              <a:rPr lang="sv-SE" sz="2300" dirty="0"/>
              <a:t>Fraktvikten = 336kg</a:t>
            </a:r>
          </a:p>
          <a:p>
            <a:pPr lvl="2"/>
            <a:r>
              <a:rPr lang="sv-SE" sz="2300" dirty="0"/>
              <a:t>Den vikt kunden ska betala frakt för</a:t>
            </a:r>
          </a:p>
          <a:p>
            <a:r>
              <a:rPr lang="sv-SE" sz="2600" dirty="0"/>
              <a:t>Ex 4 Vikt eller kubikmeter</a:t>
            </a:r>
          </a:p>
          <a:p>
            <a:pPr lvl="1"/>
            <a:r>
              <a:rPr lang="sv-SE" sz="2300" dirty="0"/>
              <a:t>3 </a:t>
            </a:r>
            <a:r>
              <a:rPr lang="sv-SE" sz="2300" dirty="0" err="1"/>
              <a:t>plts</a:t>
            </a:r>
            <a:r>
              <a:rPr lang="sv-SE" sz="2300" dirty="0"/>
              <a:t> vikt 726kg volym 1,8m3</a:t>
            </a:r>
          </a:p>
          <a:p>
            <a:pPr lvl="1"/>
            <a:r>
              <a:rPr lang="sv-SE" sz="2300" dirty="0"/>
              <a:t>1,8 m3 x 280kg = 504kg</a:t>
            </a:r>
          </a:p>
          <a:p>
            <a:pPr lvl="1"/>
            <a:r>
              <a:rPr lang="sv-SE" sz="2300" dirty="0"/>
              <a:t>Volymvikten 504kg</a:t>
            </a:r>
          </a:p>
          <a:p>
            <a:pPr lvl="1"/>
            <a:r>
              <a:rPr lang="sv-SE" sz="2300" dirty="0"/>
              <a:t>Den högsta vikten av verkligt vikt och volym vikt</a:t>
            </a:r>
          </a:p>
          <a:p>
            <a:pPr lvl="1"/>
            <a:r>
              <a:rPr lang="sv-SE" sz="2300" dirty="0"/>
              <a:t>Den verkliga vikten 726kg</a:t>
            </a:r>
          </a:p>
          <a:p>
            <a:pPr lvl="1"/>
            <a:r>
              <a:rPr lang="sv-SE" sz="2300" dirty="0"/>
              <a:t>Fraktvikten = 726kg</a:t>
            </a:r>
          </a:p>
          <a:p>
            <a:pPr lvl="2"/>
            <a:r>
              <a:rPr lang="sv-SE" sz="2300" dirty="0"/>
              <a:t>Den vikt kunden ska betala frakt för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27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D9180D9-E628-43D3-87ED-481D094E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Vikt, volym och fraktvikt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5D31541-86BC-4337-BC4D-FB04F6F73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Formel för att beräkna flakmeter</a:t>
            </a:r>
          </a:p>
          <a:p>
            <a:pPr lvl="1"/>
            <a:r>
              <a:rPr lang="sv-SE" dirty="0"/>
              <a:t>Godsets </a:t>
            </a:r>
          </a:p>
          <a:p>
            <a:pPr lvl="1"/>
            <a:r>
              <a:rPr lang="sv-SE" b="1" dirty="0"/>
              <a:t>Längd x Bredd / flakets bredd 2,4m</a:t>
            </a:r>
          </a:p>
          <a:p>
            <a:r>
              <a:rPr lang="sv-SE" dirty="0"/>
              <a:t>Ex 5 Vikt eller flakmeter </a:t>
            </a:r>
            <a:r>
              <a:rPr lang="sv-SE" dirty="0" err="1"/>
              <a:t>flm</a:t>
            </a:r>
            <a:endParaRPr lang="sv-SE" dirty="0"/>
          </a:p>
          <a:p>
            <a:pPr lvl="1"/>
            <a:r>
              <a:rPr lang="sv-SE" dirty="0"/>
              <a:t>1 kolli med måtten</a:t>
            </a:r>
          </a:p>
          <a:p>
            <a:pPr lvl="1"/>
            <a:r>
              <a:rPr lang="sv-SE" dirty="0"/>
              <a:t>Längd 1,3m</a:t>
            </a:r>
          </a:p>
          <a:p>
            <a:pPr lvl="1"/>
            <a:r>
              <a:rPr lang="sv-SE" dirty="0"/>
              <a:t>Bredd 0,9m</a:t>
            </a:r>
          </a:p>
          <a:p>
            <a:pPr lvl="1"/>
            <a:r>
              <a:rPr lang="sv-SE" dirty="0"/>
              <a:t>Vikt 500kg </a:t>
            </a:r>
          </a:p>
          <a:p>
            <a:pPr lvl="1"/>
            <a:r>
              <a:rPr lang="sv-SE" dirty="0"/>
              <a:t>1,3 x 0,9 / 2,4 = 0,488 </a:t>
            </a:r>
            <a:r>
              <a:rPr lang="sv-SE" dirty="0" err="1"/>
              <a:t>flm</a:t>
            </a:r>
            <a:endParaRPr lang="sv-SE" dirty="0"/>
          </a:p>
          <a:p>
            <a:pPr lvl="1"/>
            <a:r>
              <a:rPr lang="sv-SE" dirty="0"/>
              <a:t>Volym vikten = 0,488 x 1950 = 952kg</a:t>
            </a:r>
          </a:p>
          <a:p>
            <a:pPr lvl="1"/>
            <a:r>
              <a:rPr lang="sv-SE" dirty="0"/>
              <a:t>Volymvikten är högre än godsets verkliga vikt</a:t>
            </a:r>
          </a:p>
          <a:p>
            <a:pPr lvl="1"/>
            <a:r>
              <a:rPr lang="sv-SE" dirty="0"/>
              <a:t>Fraktvikten = 952kg</a:t>
            </a:r>
          </a:p>
          <a:p>
            <a:pPr lvl="2"/>
            <a:r>
              <a:rPr lang="sv-SE" dirty="0"/>
              <a:t>Den vikt kunden ska betala frakt för</a:t>
            </a:r>
          </a:p>
        </p:txBody>
      </p:sp>
    </p:spTree>
    <p:extLst>
      <p:ext uri="{BB962C8B-B14F-4D97-AF65-F5344CB8AC3E}">
        <p14:creationId xmlns:p14="http://schemas.microsoft.com/office/powerpoint/2010/main" val="314186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4448A06-9EE9-4A9E-BE7F-37C6D466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EA6682B-F978-4DE4-AA28-10A4BBDB6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/>
              <a:t>Multimodal transporter</a:t>
            </a:r>
          </a:p>
          <a:p>
            <a:pPr lvl="1"/>
            <a:r>
              <a:rPr lang="sv-SE" sz="2000" dirty="0"/>
              <a:t>Transportenheten byter transportslag</a:t>
            </a:r>
          </a:p>
          <a:p>
            <a:pPr lvl="2"/>
            <a:r>
              <a:rPr lang="sv-SE" sz="1600" dirty="0"/>
              <a:t>Pall, kartong</a:t>
            </a:r>
          </a:p>
          <a:p>
            <a:pPr lvl="1"/>
            <a:r>
              <a:rPr lang="sv-SE" sz="2000" dirty="0"/>
              <a:t>Tex från container till trailer</a:t>
            </a:r>
          </a:p>
          <a:p>
            <a:r>
              <a:rPr lang="sv-SE" sz="2400" dirty="0"/>
              <a:t>Intermodal transport</a:t>
            </a:r>
          </a:p>
          <a:p>
            <a:pPr lvl="1"/>
            <a:r>
              <a:rPr lang="sv-SE" sz="2000" dirty="0" err="1"/>
              <a:t>Lastbäraren</a:t>
            </a:r>
            <a:r>
              <a:rPr lang="sv-SE" sz="2000" dirty="0"/>
              <a:t> byter transportslag</a:t>
            </a:r>
          </a:p>
          <a:p>
            <a:pPr lvl="1"/>
            <a:r>
              <a:rPr lang="sv-SE" sz="2000" dirty="0"/>
              <a:t>Järnvägstransport</a:t>
            </a:r>
          </a:p>
          <a:p>
            <a:pPr lvl="1"/>
            <a:r>
              <a:rPr lang="sv-SE" sz="2000" dirty="0"/>
              <a:t>Kombiterminal</a:t>
            </a:r>
          </a:p>
          <a:p>
            <a:pPr lvl="1"/>
            <a:r>
              <a:rPr lang="sv-SE" sz="2000" dirty="0"/>
              <a:t>Hamnar</a:t>
            </a:r>
          </a:p>
          <a:p>
            <a:pPr lvl="2"/>
            <a:r>
              <a:rPr lang="sv-SE" sz="1600" dirty="0"/>
              <a:t>Sjöcontainer</a:t>
            </a:r>
          </a:p>
          <a:p>
            <a:pPr lvl="2"/>
            <a:r>
              <a:rPr lang="sv-SE" sz="1600" dirty="0"/>
              <a:t>Trailers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95C79CA8-ECDC-42A4-BF0E-22C1AC0E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63" y="1488824"/>
            <a:ext cx="4681037" cy="4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145C93D-C37F-4787-B7BD-1BD1C0E1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Vikt, volym och fraktvikt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2C4DCE7-4F9F-46E9-AA18-A11F7F979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Pallplats</a:t>
            </a:r>
          </a:p>
          <a:p>
            <a:pPr lvl="1"/>
            <a:r>
              <a:rPr lang="sv-SE" dirty="0" err="1"/>
              <a:t>Eur</a:t>
            </a:r>
            <a:r>
              <a:rPr lang="sv-SE" dirty="0"/>
              <a:t> pallens mått</a:t>
            </a:r>
          </a:p>
          <a:p>
            <a:pPr lvl="2"/>
            <a:r>
              <a:rPr lang="sv-SE" dirty="0"/>
              <a:t>1,2m längd</a:t>
            </a:r>
          </a:p>
          <a:p>
            <a:pPr lvl="2"/>
            <a:r>
              <a:rPr lang="sv-SE" dirty="0"/>
              <a:t>0,8m m bred</a:t>
            </a:r>
          </a:p>
          <a:p>
            <a:pPr lvl="1"/>
            <a:r>
              <a:rPr lang="sv-SE" dirty="0"/>
              <a:t>Utgångspunkt fordonets antal pallplatser</a:t>
            </a:r>
          </a:p>
          <a:p>
            <a:r>
              <a:rPr lang="sv-SE" dirty="0"/>
              <a:t>Ex 6 </a:t>
            </a:r>
          </a:p>
          <a:p>
            <a:pPr lvl="1"/>
            <a:r>
              <a:rPr lang="sv-SE" dirty="0"/>
              <a:t>Fordonet har 33 </a:t>
            </a:r>
            <a:r>
              <a:rPr lang="sv-SE" dirty="0" err="1"/>
              <a:t>ppl</a:t>
            </a:r>
            <a:r>
              <a:rPr lang="sv-SE" dirty="0"/>
              <a:t>.</a:t>
            </a:r>
          </a:p>
          <a:p>
            <a:pPr lvl="1"/>
            <a:r>
              <a:rPr lang="sv-SE" dirty="0"/>
              <a:t>Kund 1 </a:t>
            </a:r>
          </a:p>
          <a:p>
            <a:pPr lvl="2"/>
            <a:r>
              <a:rPr lang="sv-SE" dirty="0"/>
              <a:t>13 </a:t>
            </a:r>
            <a:r>
              <a:rPr lang="sv-SE" dirty="0" err="1"/>
              <a:t>ppl</a:t>
            </a:r>
            <a:endParaRPr lang="sv-SE" dirty="0"/>
          </a:p>
          <a:p>
            <a:pPr lvl="1"/>
            <a:r>
              <a:rPr lang="sv-SE" dirty="0"/>
              <a:t>Kund 2 </a:t>
            </a:r>
          </a:p>
          <a:p>
            <a:pPr lvl="2"/>
            <a:r>
              <a:rPr lang="sv-SE" dirty="0"/>
              <a:t>20 </a:t>
            </a:r>
            <a:r>
              <a:rPr lang="sv-SE" dirty="0" err="1"/>
              <a:t>ppl</a:t>
            </a:r>
            <a:endParaRPr lang="sv-SE" dirty="0"/>
          </a:p>
          <a:p>
            <a:pPr lvl="1"/>
            <a:r>
              <a:rPr lang="sv-SE" dirty="0"/>
              <a:t>13 </a:t>
            </a:r>
            <a:r>
              <a:rPr lang="sv-SE" dirty="0" err="1"/>
              <a:t>ppl</a:t>
            </a:r>
            <a:r>
              <a:rPr lang="sv-SE" dirty="0"/>
              <a:t> + 20 </a:t>
            </a:r>
            <a:r>
              <a:rPr lang="sv-SE" dirty="0" err="1"/>
              <a:t>ppl</a:t>
            </a:r>
            <a:r>
              <a:rPr lang="sv-SE" dirty="0"/>
              <a:t> = 33 </a:t>
            </a:r>
            <a:r>
              <a:rPr lang="sv-SE" dirty="0" err="1"/>
              <a:t>ppl</a:t>
            </a:r>
            <a:endParaRPr lang="sv-SE" dirty="0"/>
          </a:p>
          <a:p>
            <a:pPr lvl="2"/>
            <a:r>
              <a:rPr lang="sv-SE" dirty="0"/>
              <a:t>Fordonet är fullt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335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EFDE525-4392-419C-ADD7-69C0D327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Vikt, volym och fraktvikt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D970B4-D5C4-42B5-B40E-F306AEBF5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PPL och flakmeter hänger ihop</a:t>
            </a:r>
          </a:p>
          <a:p>
            <a:pPr lvl="1"/>
            <a:r>
              <a:rPr lang="sv-SE" dirty="0"/>
              <a:t>Vad innebär fordonets antal </a:t>
            </a:r>
            <a:r>
              <a:rPr lang="sv-SE" dirty="0" err="1"/>
              <a:t>ppl</a:t>
            </a:r>
            <a:r>
              <a:rPr lang="sv-SE" dirty="0"/>
              <a:t> i flakmeter?</a:t>
            </a:r>
          </a:p>
          <a:p>
            <a:pPr lvl="1"/>
            <a:r>
              <a:rPr lang="sv-SE" dirty="0"/>
              <a:t>Hur många flaketer är en </a:t>
            </a:r>
            <a:r>
              <a:rPr lang="sv-SE" dirty="0" err="1"/>
              <a:t>eurpll</a:t>
            </a:r>
            <a:r>
              <a:rPr lang="sv-SE" dirty="0"/>
              <a:t>?</a:t>
            </a:r>
          </a:p>
          <a:p>
            <a:pPr lvl="2"/>
            <a:r>
              <a:rPr lang="sv-SE" dirty="0"/>
              <a:t>1,2m längd</a:t>
            </a:r>
          </a:p>
          <a:p>
            <a:pPr lvl="2"/>
            <a:r>
              <a:rPr lang="sv-SE" dirty="0"/>
              <a:t>0,8m bred</a:t>
            </a:r>
          </a:p>
          <a:p>
            <a:pPr lvl="2"/>
            <a:r>
              <a:rPr lang="sv-SE" dirty="0"/>
              <a:t>Formeln för flakmeter</a:t>
            </a:r>
          </a:p>
          <a:p>
            <a:pPr lvl="2"/>
            <a:r>
              <a:rPr lang="sv-SE" dirty="0"/>
              <a:t>Längd x bredd / flakets bredd, 2,4m</a:t>
            </a:r>
          </a:p>
          <a:p>
            <a:pPr lvl="2"/>
            <a:r>
              <a:rPr lang="sv-SE" dirty="0"/>
              <a:t>1,2 x 0,8 / 2,4 = 0,4 </a:t>
            </a:r>
            <a:r>
              <a:rPr lang="sv-SE" dirty="0" err="1"/>
              <a:t>flm</a:t>
            </a:r>
            <a:endParaRPr lang="sv-SE" dirty="0"/>
          </a:p>
          <a:p>
            <a:pPr lvl="1"/>
            <a:r>
              <a:rPr lang="sv-SE" dirty="0"/>
              <a:t>Varje </a:t>
            </a:r>
            <a:r>
              <a:rPr lang="sv-SE" dirty="0" err="1"/>
              <a:t>ppl</a:t>
            </a:r>
            <a:r>
              <a:rPr lang="sv-SE" dirty="0"/>
              <a:t> motsvara 0,4 </a:t>
            </a:r>
            <a:r>
              <a:rPr lang="sv-SE" dirty="0" err="1"/>
              <a:t>flm</a:t>
            </a: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0831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5E77D1-0722-4BDB-BB99-0295DCD1D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sv-S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Vikt, volym och fraktvikt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3BCA3C6-BD63-4D9C-8A8D-176F77E3B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Ex 7</a:t>
            </a:r>
          </a:p>
          <a:p>
            <a:r>
              <a:rPr lang="sv-SE" dirty="0"/>
              <a:t>Fordonet 13,6 m trailer</a:t>
            </a:r>
          </a:p>
          <a:p>
            <a:pPr lvl="1"/>
            <a:r>
              <a:rPr lang="sv-SE" dirty="0"/>
              <a:t>Kund 1 </a:t>
            </a:r>
          </a:p>
          <a:p>
            <a:pPr lvl="1"/>
            <a:r>
              <a:rPr lang="sv-SE" dirty="0"/>
              <a:t>13 </a:t>
            </a:r>
            <a:r>
              <a:rPr lang="sv-SE" dirty="0" err="1"/>
              <a:t>ppl</a:t>
            </a:r>
            <a:endParaRPr lang="sv-SE" dirty="0"/>
          </a:p>
          <a:p>
            <a:pPr lvl="1"/>
            <a:r>
              <a:rPr lang="sv-SE" dirty="0"/>
              <a:t>Hur många flakmeter?</a:t>
            </a:r>
          </a:p>
          <a:p>
            <a:pPr lvl="2"/>
            <a:r>
              <a:rPr lang="sv-SE" dirty="0"/>
              <a:t>13 x 0,4 = 5,2 </a:t>
            </a:r>
            <a:r>
              <a:rPr lang="sv-SE" dirty="0" err="1"/>
              <a:t>flm</a:t>
            </a:r>
            <a:endParaRPr lang="sv-SE" dirty="0"/>
          </a:p>
          <a:p>
            <a:pPr lvl="1"/>
            <a:r>
              <a:rPr lang="sv-SE" dirty="0"/>
              <a:t>Kund 2 </a:t>
            </a:r>
          </a:p>
          <a:p>
            <a:pPr lvl="1"/>
            <a:r>
              <a:rPr lang="sv-SE" dirty="0"/>
              <a:t>20 </a:t>
            </a:r>
            <a:r>
              <a:rPr lang="sv-SE" dirty="0" err="1"/>
              <a:t>ppl</a:t>
            </a:r>
            <a:endParaRPr lang="sv-SE" dirty="0"/>
          </a:p>
          <a:p>
            <a:pPr lvl="1"/>
            <a:r>
              <a:rPr lang="sv-SE" dirty="0"/>
              <a:t>Hur många flakmeter?</a:t>
            </a:r>
          </a:p>
          <a:p>
            <a:pPr lvl="2"/>
            <a:r>
              <a:rPr lang="sv-SE" dirty="0"/>
              <a:t>20 x 0,4 = 8 </a:t>
            </a:r>
            <a:r>
              <a:rPr lang="sv-SE" dirty="0" err="1"/>
              <a:t>flm</a:t>
            </a:r>
            <a:endParaRPr lang="sv-SE" dirty="0"/>
          </a:p>
          <a:p>
            <a:pPr lvl="1"/>
            <a:r>
              <a:rPr lang="sv-SE" dirty="0"/>
              <a:t>5,2 </a:t>
            </a:r>
            <a:r>
              <a:rPr lang="sv-SE" dirty="0" err="1"/>
              <a:t>flm</a:t>
            </a:r>
            <a:r>
              <a:rPr lang="sv-SE" dirty="0"/>
              <a:t> + 8 </a:t>
            </a:r>
            <a:r>
              <a:rPr lang="sv-SE" dirty="0" err="1"/>
              <a:t>flm</a:t>
            </a:r>
            <a:r>
              <a:rPr lang="sv-SE" dirty="0"/>
              <a:t> = 13,2 </a:t>
            </a:r>
            <a:r>
              <a:rPr lang="sv-SE" dirty="0" err="1"/>
              <a:t>flm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128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Terminalsystem och transportsystem inrikes</a:t>
            </a:r>
            <a:endParaRPr lang="sv-SE" b="1" dirty="0">
              <a:solidFill>
                <a:schemeClr val="tx2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558814"/>
            <a:ext cx="4371972" cy="2248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590471"/>
            <a:ext cx="4087538" cy="210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50D98918-AB7C-417B-9C9E-2189BF6EE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10014" y="1321035"/>
            <a:ext cx="4371972" cy="29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6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Kombitrafik</a:t>
            </a:r>
          </a:p>
          <a:p>
            <a:pPr lvl="1"/>
            <a:r>
              <a:rPr lang="sv-SE" dirty="0"/>
              <a:t>Göteborgs Hamn</a:t>
            </a:r>
          </a:p>
          <a:p>
            <a:pPr lvl="1"/>
            <a:r>
              <a:rPr lang="sv-SE" dirty="0"/>
              <a:t>70%  av lossade containers</a:t>
            </a:r>
          </a:p>
          <a:p>
            <a:pPr lvl="2"/>
            <a:r>
              <a:rPr lang="sv-SE" dirty="0"/>
              <a:t>Vidare med tåg</a:t>
            </a:r>
          </a:p>
          <a:p>
            <a:pPr lvl="2"/>
            <a:r>
              <a:rPr lang="sv-SE" dirty="0"/>
              <a:t>70 avgångar per dygn</a:t>
            </a:r>
          </a:p>
          <a:p>
            <a:pPr lvl="1"/>
            <a:r>
              <a:rPr lang="sv-SE" dirty="0"/>
              <a:t>Malmö – Stockholm</a:t>
            </a:r>
          </a:p>
          <a:p>
            <a:pPr lvl="2"/>
            <a:r>
              <a:rPr lang="sv-SE" dirty="0"/>
              <a:t>Daglig avgång</a:t>
            </a:r>
          </a:p>
          <a:p>
            <a:pPr lvl="1"/>
            <a:r>
              <a:rPr lang="sv-SE" dirty="0"/>
              <a:t>Göteborg – Stockholm</a:t>
            </a:r>
          </a:p>
          <a:p>
            <a:pPr lvl="2"/>
            <a:r>
              <a:rPr lang="sv-SE" dirty="0"/>
              <a:t>4 avgångar per dag</a:t>
            </a:r>
          </a:p>
          <a:p>
            <a:pPr marL="457200" lvl="1" indent="0">
              <a:buNone/>
            </a:pPr>
            <a:endParaRPr lang="sv-SE" dirty="0"/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5ADDCB0-2832-4193-9C67-6BB6C538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287" y="1987447"/>
            <a:ext cx="5612513" cy="3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n bild som visar mark, utomhus, lastbil, byggnad&#10;&#10;Beskrivning genererad med mycket hög exakth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986282"/>
            <a:ext cx="5126736" cy="272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sv-SE" sz="4000" dirty="0"/>
              <a:t>Terminalsystem och transportsystem inrikes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000" dirty="0"/>
              <a:t>Kombiterminal - </a:t>
            </a:r>
            <a:r>
              <a:rPr lang="sv-SE" sz="2000" dirty="0" err="1"/>
              <a:t>Torrhamn</a:t>
            </a:r>
            <a:r>
              <a:rPr lang="sv-SE" sz="2000" dirty="0"/>
              <a:t> – Dryport</a:t>
            </a:r>
          </a:p>
          <a:p>
            <a:pPr marL="857250" lvl="1" indent="-457200"/>
            <a:r>
              <a:rPr lang="sv-SE" sz="2000" dirty="0"/>
              <a:t>	Inlandshamn </a:t>
            </a:r>
          </a:p>
          <a:p>
            <a:pPr marL="857250" lvl="1" indent="-457200"/>
            <a:r>
              <a:rPr lang="sv-SE" sz="2000" dirty="0"/>
              <a:t>Tågskyttlar</a:t>
            </a:r>
          </a:p>
          <a:p>
            <a:pPr marL="857250" lvl="1" indent="-457200"/>
            <a:r>
              <a:rPr lang="sv-SE" sz="2000" dirty="0"/>
              <a:t>Tullhantering</a:t>
            </a:r>
          </a:p>
          <a:p>
            <a:pPr marL="857250" lvl="1" indent="-457200"/>
            <a:r>
              <a:rPr lang="sv-SE" sz="2000" dirty="0"/>
              <a:t>Containerdepot</a:t>
            </a:r>
          </a:p>
          <a:p>
            <a:pPr marL="457200" indent="-457200"/>
            <a:r>
              <a:rPr lang="sv-SE" sz="2000" dirty="0"/>
              <a:t>Fördelar</a:t>
            </a:r>
          </a:p>
          <a:p>
            <a:pPr marL="857250" lvl="1" indent="-457200"/>
            <a:r>
              <a:rPr lang="sv-SE" sz="2000" dirty="0"/>
              <a:t>Mindre trängsel</a:t>
            </a:r>
          </a:p>
          <a:p>
            <a:pPr marL="857250" lvl="1" indent="-457200"/>
            <a:r>
              <a:rPr lang="sv-SE" sz="2000" dirty="0"/>
              <a:t>Stordriftsfördelar</a:t>
            </a:r>
          </a:p>
          <a:p>
            <a:pPr marL="857250" lvl="1" indent="-457200"/>
            <a:r>
              <a:rPr lang="sv-SE" sz="2000" dirty="0"/>
              <a:t>Tidsbesparing</a:t>
            </a:r>
          </a:p>
          <a:p>
            <a:pPr marL="857250" lvl="1" indent="-457200"/>
            <a:r>
              <a:rPr lang="sv-SE" sz="2000" dirty="0"/>
              <a:t>Miljöeffekt</a:t>
            </a:r>
          </a:p>
          <a:p>
            <a:pPr lvl="1"/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19487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/>
              <a:t>Hamnbanan</a:t>
            </a:r>
          </a:p>
          <a:p>
            <a:r>
              <a:rPr lang="sv-SE" dirty="0"/>
              <a:t>Railport Scandinavia</a:t>
            </a:r>
          </a:p>
          <a:p>
            <a:endParaRPr lang="sv-S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670" y="3620294"/>
            <a:ext cx="20193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16" y="4559623"/>
            <a:ext cx="4680484" cy="161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764BB0E1-7205-4B6A-8C31-4750A6B03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23" y="1635455"/>
            <a:ext cx="3630744" cy="454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1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himmel, utomhus, tåg, spår&#10;&#10;Beskrivning genererad med mycket hög exakthet">
            <a:extLst>
              <a:ext uri="{FF2B5EF4-FFF2-40B4-BE49-F238E27FC236}">
                <a16:creationId xmlns:a16="http://schemas.microsoft.com/office/drawing/2014/main" id="{F0A3E0A6-40FD-46AC-83BB-0AAC8BC7F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61" r="10527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58C7C2A-8437-4157-8F5F-D6FD63A75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DFFEB4A9-250A-4A40-8458-7845ED18C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sv-SE" sz="2400" dirty="0"/>
              <a:t>Tågpendel</a:t>
            </a:r>
          </a:p>
          <a:p>
            <a:pPr lvl="1"/>
            <a:r>
              <a:rPr lang="sv-SE" sz="2000" dirty="0"/>
              <a:t>Från Göteborgs Hamn</a:t>
            </a:r>
          </a:p>
          <a:p>
            <a:pPr lvl="2"/>
            <a:r>
              <a:rPr lang="sv-SE" dirty="0"/>
              <a:t>Railport of Scandinavia</a:t>
            </a:r>
          </a:p>
          <a:p>
            <a:pPr lvl="2"/>
            <a:r>
              <a:rPr lang="sv-SE" dirty="0"/>
              <a:t>8 tågaktörer</a:t>
            </a:r>
          </a:p>
          <a:p>
            <a:pPr lvl="3"/>
            <a:r>
              <a:rPr lang="sv-SE" sz="2000" dirty="0"/>
              <a:t>Greencargo</a:t>
            </a:r>
          </a:p>
          <a:p>
            <a:pPr lvl="3"/>
            <a:r>
              <a:rPr lang="sv-SE" sz="2000" dirty="0"/>
              <a:t>Real Rail, Vänerexpressen, GDL, SCT, Schenker, CFL , Ancotrans</a:t>
            </a:r>
          </a:p>
          <a:p>
            <a:pPr lvl="2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06420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5797</TotalTime>
  <Words>2655</Words>
  <Application>Microsoft Office PowerPoint</Application>
  <PresentationFormat>Widescreen</PresentationFormat>
  <Paragraphs>754</Paragraphs>
  <Slides>42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Office-tema</vt:lpstr>
      <vt:lpstr>Worksheet</vt:lpstr>
      <vt:lpstr>Terminalsystem och transportsystem inrikes</vt:lpstr>
      <vt:lpstr>Transportsätten miljöpåverkan</vt:lpstr>
      <vt:lpstr>Terminalsystem och transportsystem inrikes</vt:lpstr>
      <vt:lpstr>Terminalsystem och transportsystem inrikes</vt:lpstr>
      <vt:lpstr>Terminalsystem och transportsystem inrikes</vt:lpstr>
      <vt:lpstr>Terminalsystem och transportsystem inrikes</vt:lpstr>
      <vt:lpstr>Terminalsystem och transportsystem inrikes</vt:lpstr>
      <vt:lpstr>Terminalsystem och transportsystem inrikes</vt:lpstr>
      <vt:lpstr>Terminalsystem och transportsystem inrikes</vt:lpstr>
      <vt:lpstr>Terminalsystem och transportsystem inrikes</vt:lpstr>
      <vt:lpstr>PowerPoint Presentation</vt:lpstr>
      <vt:lpstr>Terminalsystem och transportsystem inrikes</vt:lpstr>
      <vt:lpstr>Nationell godstransportstrategi</vt:lpstr>
      <vt:lpstr>Nationell godstransportstrategi</vt:lpstr>
      <vt:lpstr>Nationell godstransportstrategi</vt:lpstr>
      <vt:lpstr>Nationell godstransportstrategi</vt:lpstr>
      <vt:lpstr>GENOMGÅNG ÖVNING RUTTPLANERING </vt:lpstr>
      <vt:lpstr>Transportenheter</vt:lpstr>
      <vt:lpstr>Transportenheter</vt:lpstr>
      <vt:lpstr>Transportenheter</vt:lpstr>
      <vt:lpstr>Transportenheter</vt:lpstr>
      <vt:lpstr>Antal kolli, vikt och volym</vt:lpstr>
      <vt:lpstr>Antal kolli, vikt och volym</vt:lpstr>
      <vt:lpstr>Antal kolli, vikt och volym</vt:lpstr>
      <vt:lpstr>Antal kolli, vikt och volym</vt:lpstr>
      <vt:lpstr>Tungt gods</vt:lpstr>
      <vt:lpstr>Vikt och volym</vt:lpstr>
      <vt:lpstr>Volymgods</vt:lpstr>
      <vt:lpstr>Vikt och volym</vt:lpstr>
      <vt:lpstr>Flakmetergods FLM</vt:lpstr>
      <vt:lpstr>Pallplats PPL</vt:lpstr>
      <vt:lpstr>Pallplats PPL</vt:lpstr>
      <vt:lpstr>Pallplats PPL</vt:lpstr>
      <vt:lpstr>Begrepp </vt:lpstr>
      <vt:lpstr>Fyllnadsgrad</vt:lpstr>
      <vt:lpstr>Volymomräkning</vt:lpstr>
      <vt:lpstr>Exempel på volymomräkning till vikt inrikes vägtransporter</vt:lpstr>
      <vt:lpstr>Vikt, volym och fraktvikt</vt:lpstr>
      <vt:lpstr>Vikt, volym och fraktvikt</vt:lpstr>
      <vt:lpstr>Vikt, volym och fraktvikt</vt:lpstr>
      <vt:lpstr>Vikt, volym och fraktvikt</vt:lpstr>
      <vt:lpstr>Vikt, volym och fraktvikt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Ledner</dc:creator>
  <cp:lastModifiedBy>Xingrong Zong</cp:lastModifiedBy>
  <cp:revision>30</cp:revision>
  <dcterms:created xsi:type="dcterms:W3CDTF">2019-07-17T09:19:01Z</dcterms:created>
  <dcterms:modified xsi:type="dcterms:W3CDTF">2023-12-05T21:48:17Z</dcterms:modified>
</cp:coreProperties>
</file>